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9.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14.xml" ContentType="application/vnd.openxmlformats-officedocument.theme+xml"/>
  <Override PartName="/ppt/theme/theme13.xml" ContentType="application/vnd.openxmlformats-officedocument.theme+xml"/>
  <Override PartName="/ppt/theme/theme12.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155.xml.rels" ContentType="application/vnd.openxmlformats-package.relationships+xml"/>
  <Override PartName="/ppt/slideLayouts/_rels/slideLayout149.xml.rels" ContentType="application/vnd.openxmlformats-package.relationships+xml"/>
  <Override PartName="/ppt/slideLayouts/_rels/slideLayout148.xml.rels" ContentType="application/vnd.openxmlformats-package.relationships+xml"/>
  <Override PartName="/ppt/slideLayouts/_rels/slideLayout147.xml.rels" ContentType="application/vnd.openxmlformats-package.relationships+xml"/>
  <Override PartName="/ppt/slideLayouts/_rels/slideLayout146.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37.xml.rels" ContentType="application/vnd.openxmlformats-package.relationships+xml"/>
  <Override PartName="/ppt/slideLayouts/_rels/slideLayout131.xml.rels" ContentType="application/vnd.openxmlformats-package.relationships+xml"/>
  <Override PartName="/ppt/slideLayouts/_rels/slideLayout130.xml.rels" ContentType="application/vnd.openxmlformats-package.relationships+xml"/>
  <Override PartName="/ppt/slideLayouts/_rels/slideLayout129.xml.rels" ContentType="application/vnd.openxmlformats-package.relationships+xml"/>
  <Override PartName="/ppt/slideLayouts/_rels/slideLayout128.xml.rels" ContentType="application/vnd.openxmlformats-package.relationships+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56.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54.xml.rels" ContentType="application/vnd.openxmlformats-package.relationships+xml"/>
  <Override PartName="/ppt/slideLayouts/_rels/slideLayout105.xml.rels" ContentType="application/vnd.openxmlformats-package.relationships+xml"/>
  <Override PartName="/ppt/slideLayouts/_rels/slideLayout136.xml.rels" ContentType="application/vnd.openxmlformats-package.relationships+xml"/>
  <Override PartName="/ppt/slideLayouts/_rels/slideLayout99.xml.rels" ContentType="application/vnd.openxmlformats-package.relationships+xml"/>
  <Override PartName="/ppt/slideLayouts/_rels/slideLayout153.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140.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122.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121.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13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3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139.xml.rels" ContentType="application/vnd.openxmlformats-package.relationships+xml"/>
  <Override PartName="/ppt/slideLayouts/_rels/slideLayout2.xml.rels" ContentType="application/vnd.openxmlformats-package.relationships+xml"/>
  <Override PartName="/ppt/slideLayouts/_rels/slideLayout13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13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145.xml.rels" ContentType="application/vnd.openxmlformats-package.relationships+xml"/>
  <Override PartName="/ppt/slideLayouts/_rels/slideLayout59.xml.rels" ContentType="application/vnd.openxmlformats-package.relationships+xml"/>
  <Override PartName="/ppt/slideLayouts/_rels/slideLayout138.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144.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123.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124.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5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5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5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127.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25.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26.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132.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131.xml" ContentType="application/vnd.openxmlformats-officedocument.presentationml.slideLayout+xml"/>
  <Override PartName="/ppt/slideLayouts/slideLayout41.xml" ContentType="application/vnd.openxmlformats-officedocument.presentationml.slideLayout+xml"/>
  <Override PartName="/ppt/slideLayouts/slideLayout156.xml" ContentType="application/vnd.openxmlformats-officedocument.presentationml.slideLayout+xml"/>
  <Override PartName="/ppt/slideLayouts/slideLayout66.xml" ContentType="application/vnd.openxmlformats-officedocument.presentationml.slideLayout+xml"/>
  <Override PartName="/ppt/slideLayouts/slideLayout130.xml" ContentType="application/vnd.openxmlformats-officedocument.presentationml.slideLayout+xml"/>
  <Override PartName="/ppt/slideLayouts/slideLayout40.xml" ContentType="application/vnd.openxmlformats-officedocument.presentationml.slideLayout+xml"/>
  <Override PartName="/ppt/slideLayouts/slideLayout155.xml" ContentType="application/vnd.openxmlformats-officedocument.presentationml.slideLayout+xml"/>
  <Override PartName="/ppt/slideLayouts/slideLayout65.xml" ContentType="application/vnd.openxmlformats-officedocument.presentationml.slideLayout+xml"/>
  <Override PartName="/ppt/slideLayouts/slideLayout154.xml" ContentType="application/vnd.openxmlformats-officedocument.presentationml.slideLayout+xml"/>
  <Override PartName="/ppt/slideLayouts/slideLayout64.xml" ContentType="application/vnd.openxmlformats-officedocument.presentationml.slideLayout+xml"/>
  <Override PartName="/ppt/slideLayouts/slideLayout152.xml" ContentType="application/vnd.openxmlformats-officedocument.presentationml.slideLayout+xml"/>
  <Override PartName="/ppt/slideLayouts/slideLayout62.xml" ContentType="application/vnd.openxmlformats-officedocument.presentationml.slideLayout+xml"/>
  <Override PartName="/ppt/slideLayouts/slideLayout153.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133.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134.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135.xml" ContentType="application/vnd.openxmlformats-officedocument.presentationml.slideLayout+xml"/>
  <Override PartName="/ppt/slideLayouts/slideLayout45.xml" ContentType="application/vnd.openxmlformats-officedocument.presentationml.slideLayout+xml"/>
  <Override PartName="/ppt/slideLayouts/slideLayout126.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5.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124.xml" ContentType="application/vnd.openxmlformats-officedocument.presentationml.slideLayout+xml"/>
  <Override PartName="/ppt/slideLayouts/slideLayout34.xml" ContentType="application/vnd.openxmlformats-officedocument.presentationml.slideLayout+xml"/>
  <Override PartName="/ppt/slideLayouts/slideLayout149.xml" ContentType="application/vnd.openxmlformats-officedocument.presentationml.slideLayout+xml"/>
  <Override PartName="/ppt/slideLayouts/slideLayout59.xml" ContentType="application/vnd.openxmlformats-officedocument.presentationml.slideLayout+xml"/>
  <Override PartName="/ppt/slideLayouts/slideLayout123.xml" ContentType="application/vnd.openxmlformats-officedocument.presentationml.slideLayout+xml"/>
  <Override PartName="/ppt/slideLayouts/slideLayout33.xml" ContentType="application/vnd.openxmlformats-officedocument.presentationml.slideLayout+xml"/>
  <Override PartName="/ppt/slideLayouts/slideLayout148.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32.xml" ContentType="application/vnd.openxmlformats-officedocument.presentationml.slideLayout+xml"/>
  <Override PartName="/ppt/slideLayouts/slideLayout147.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31.xml" ContentType="application/vnd.openxmlformats-officedocument.presentationml.slideLayout+xml"/>
  <Override PartName="/ppt/slideLayouts/slideLayout146.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145.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139.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138.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137.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136.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127.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128.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29.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140.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141.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142.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143.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144.xml" ContentType="application/vnd.openxmlformats-officedocument.presentationml.slideLayout+xml"/>
  <Override PartName="/ppt/slideLayouts/slideLayout54.xml" ContentType="application/vnd.openxmlformats-officedocument.presentationml.slideLayout+xml"/>
  <Override PartName="/ppt/slideLayouts/slideLayout150.xml" ContentType="application/vnd.openxmlformats-officedocument.presentationml.slideLayout+xml"/>
  <Override PartName="/ppt/slideLayouts/slideLayout60.xml" ContentType="application/vnd.openxmlformats-officedocument.presentationml.slideLayout+xml"/>
  <Override PartName="/ppt/slideLayouts/slideLayout151.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529"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530"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531"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532"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533" name="PlaceHolder 6"/>
          <p:cNvSpPr>
            <a:spLocks noGrp="1"/>
          </p:cNvSpPr>
          <p:nvPr>
            <p:ph type="sldNum"/>
          </p:nvPr>
        </p:nvSpPr>
        <p:spPr>
          <a:xfrm>
            <a:off x="4278960" y="10157400"/>
            <a:ext cx="3280680" cy="534240"/>
          </a:xfrm>
          <a:prstGeom prst="rect">
            <a:avLst/>
          </a:prstGeom>
        </p:spPr>
        <p:txBody>
          <a:bodyPr lIns="0" rIns="0" tIns="0" bIns="0" anchor="b"/>
          <a:p>
            <a:pPr algn="r"/>
            <a:fld id="{AB1BD17A-A2EE-491B-8ADD-A3C077F94079}"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0" y="8683560"/>
            <a:ext cx="2960280" cy="447120"/>
          </a:xfrm>
          <a:prstGeom prst="rect">
            <a:avLst/>
          </a:prstGeom>
          <a:noFill/>
          <a:ln>
            <a:noFill/>
          </a:ln>
        </p:spPr>
        <p:style>
          <a:lnRef idx="0"/>
          <a:fillRef idx="0"/>
          <a:effectRef idx="0"/>
          <a:fontRef idx="minor"/>
        </p:style>
      </p:sp>
      <p:sp>
        <p:nvSpPr>
          <p:cNvPr id="576" name="CustomShape 2"/>
          <p:cNvSpPr/>
          <p:nvPr/>
        </p:nvSpPr>
        <p:spPr>
          <a:xfrm>
            <a:off x="3884760" y="8685360"/>
            <a:ext cx="2960280" cy="445680"/>
          </a:xfrm>
          <a:prstGeom prst="rect">
            <a:avLst/>
          </a:prstGeom>
          <a:noFill/>
          <a:ln>
            <a:noFill/>
          </a:ln>
        </p:spPr>
        <p:style>
          <a:lnRef idx="0"/>
          <a:fillRef idx="0"/>
          <a:effectRef idx="0"/>
          <a:fontRef idx="minor"/>
        </p:style>
        <p:txBody>
          <a:bodyPr lIns="90000" rIns="90000" tIns="46800" bIns="46800" anchor="b"/>
          <a:p>
            <a:pPr algn="r">
              <a:lnSpc>
                <a:spcPct val="100000"/>
              </a:lnSpc>
            </a:pPr>
            <a:fld id="{737F974C-17D6-4B6F-AF18-19F7A979D306}" type="slidenum">
              <a:rPr b="0" lang="en-US" sz="1200" spc="-1" strike="noStrike">
                <a:solidFill>
                  <a:srgbClr val="000000"/>
                </a:solidFill>
                <a:latin typeface="Times New Roman"/>
                <a:ea typeface="Arial"/>
              </a:rPr>
              <a:t>1</a:t>
            </a:fld>
            <a:endParaRPr b="0" lang="en-US" sz="1200" spc="-1" strike="noStrike">
              <a:latin typeface="Arial"/>
            </a:endParaRPr>
          </a:p>
        </p:txBody>
      </p:sp>
      <p:sp>
        <p:nvSpPr>
          <p:cNvPr id="577" name="PlaceHolder 3"/>
          <p:cNvSpPr>
            <a:spLocks noGrp="1"/>
          </p:cNvSpPr>
          <p:nvPr>
            <p:ph type="sldImg"/>
          </p:nvPr>
        </p:nvSpPr>
        <p:spPr>
          <a:xfrm>
            <a:off x="1143000" y="685800"/>
            <a:ext cx="4568040" cy="3425040"/>
          </a:xfrm>
          <a:prstGeom prst="rect">
            <a:avLst/>
          </a:prstGeom>
        </p:spPr>
      </p:sp>
      <p:sp>
        <p:nvSpPr>
          <p:cNvPr id="578" name="PlaceHolder 4"/>
          <p:cNvSpPr>
            <a:spLocks noGrp="1"/>
          </p:cNvSpPr>
          <p:nvPr>
            <p:ph type="body"/>
          </p:nvPr>
        </p:nvSpPr>
        <p:spPr>
          <a:xfrm>
            <a:off x="685800" y="4343400"/>
            <a:ext cx="5482800" cy="4111200"/>
          </a:xfrm>
          <a:prstGeom prst="rect">
            <a:avLst/>
          </a:prstGeom>
        </p:spPr>
        <p:txBody>
          <a:bodyPr lIns="90000" rIns="90000" tIns="46800" bIns="46800" anchor="ctr"/>
          <a:p>
            <a:pPr marL="216000" indent="-216000">
              <a:lnSpc>
                <a:spcPct val="100000"/>
              </a:lnSpc>
            </a:pPr>
            <a:r>
              <a:rPr b="0" lang="en-US" sz="1800" spc="-1" strike="noStrike">
                <a:latin typeface="Arial"/>
              </a:rPr>
              <a:t>Welcome, etc.</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0" lang="en-US" sz="1800" spc="-1" strike="noStrike">
                <a:latin typeface="Arial"/>
              </a:rPr>
              <a:t>We are gonna go over the design of the whole system and talk about largely about the connection between the components.</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0" lang="en-US" sz="1800" spc="-1" strike="noStrike">
                <a:latin typeface="Arial"/>
              </a:rPr>
              <a:t>The app design is essentially a mvc modeled app.</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0" lang="en-US" sz="1800" spc="-1" strike="noStrike">
                <a:latin typeface="Arial"/>
              </a:rPr>
              <a:t>The sys. Is separated in 2, front- and back-end</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1" lang="en-US" sz="1800" spc="-1" strike="noStrike">
                <a:latin typeface="Arial"/>
              </a:rPr>
              <a:t>Questions will be referred to the appropriate person. If I cannot answer them.</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endParaRPr b="0" lang="en-US" sz="18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1143000" y="694800"/>
            <a:ext cx="4571640" cy="3428640"/>
          </a:xfrm>
          <a:prstGeom prst="rect">
            <a:avLst/>
          </a:prstGeom>
        </p:spPr>
      </p:sp>
      <p:sp>
        <p:nvSpPr>
          <p:cNvPr id="595"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Result.</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1143000" y="694800"/>
            <a:ext cx="4571640" cy="3428640"/>
          </a:xfrm>
          <a:prstGeom prst="rect">
            <a:avLst/>
          </a:prstGeom>
        </p:spPr>
      </p:sp>
      <p:sp>
        <p:nvSpPr>
          <p:cNvPr id="597"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The user can do this multiple times</a:t>
            </a:r>
            <a:endParaRPr b="0" lang="en-US" sz="2000" spc="-1" strike="noStrike">
              <a:latin typeface="Arial"/>
            </a:endParaRPr>
          </a:p>
          <a:p>
            <a:endParaRPr b="0" lang="en-US" sz="2000" spc="-1" strike="noStrike">
              <a:latin typeface="Arial"/>
            </a:endParaRPr>
          </a:p>
          <a:p>
            <a:r>
              <a:rPr b="1" lang="en-US" sz="2000" spc="-1" strike="noStrike">
                <a:latin typeface="Arial"/>
              </a:rPr>
              <a:t>Talk about how the config for multiple is handled.</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1143000" y="694800"/>
            <a:ext cx="4571640" cy="3428640"/>
          </a:xfrm>
          <a:prstGeom prst="rect">
            <a:avLst/>
          </a:prstGeom>
        </p:spPr>
      </p:sp>
      <p:sp>
        <p:nvSpPr>
          <p:cNvPr id="599"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The diagrams are all linked to a slider that shows an overview of the start and end of all the data we’re displaying at the moment.</a:t>
            </a:r>
            <a:endParaRPr b="0" lang="en-US" sz="2000" spc="-1" strike="noStrike">
              <a:latin typeface="Arial"/>
            </a:endParaRPr>
          </a:p>
          <a:p>
            <a:r>
              <a:rPr b="0" lang="en-US" sz="2000" spc="-1" strike="noStrike">
                <a:latin typeface="Arial"/>
              </a:rPr>
              <a:t>Each diagram looks at the store object and tries to retrieve the data it needs,if the date is not present the data is requested( pulled ) from the back-end. When the data is aquired the store object is updated and the data is given back to the diagrams.</a:t>
            </a:r>
            <a:endParaRPr b="0" lang="en-US" sz="2000" spc="-1" strike="noStrike">
              <a:latin typeface="Arial"/>
            </a:endParaRPr>
          </a:p>
          <a:p>
            <a:endParaRPr b="0" lang="en-US" sz="2000" spc="-1" strike="noStrike">
              <a:latin typeface="Arial"/>
            </a:endParaRPr>
          </a:p>
          <a:p>
            <a:r>
              <a:rPr b="1" lang="en-US" sz="2000" spc="-1" strike="noStrike">
                <a:latin typeface="Arial"/>
              </a:rPr>
              <a:t>KLEVIA/LEO: feel like writing down a very broad description on this diagram and check if I got it right?</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1143000" y="694800"/>
            <a:ext cx="4571640" cy="3428640"/>
          </a:xfrm>
          <a:prstGeom prst="rect">
            <a:avLst/>
          </a:prstGeom>
        </p:spPr>
      </p:sp>
      <p:sp>
        <p:nvSpPr>
          <p:cNvPr id="601"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Since we have multiple diagrams, each type of diagram is associated with a “class”, each diagram is also associated with a configuration class storing the specifics on how the diagram is drawn. Example line width.</a:t>
            </a:r>
            <a:endParaRPr b="0" lang="en-US" sz="2000" spc="-1" strike="noStrike">
              <a:latin typeface="Arial"/>
            </a:endParaRPr>
          </a:p>
          <a:p>
            <a:endParaRPr b="0" lang="en-US" sz="2000" spc="-1" strike="noStrike">
              <a:latin typeface="Arial"/>
            </a:endParaRPr>
          </a:p>
          <a:p>
            <a:r>
              <a:rPr b="1" lang="en-US" sz="2000" spc="-1" strike="noStrike">
                <a:latin typeface="Arial"/>
              </a:rPr>
              <a:t>Where does it get it’s data from? </a:t>
            </a:r>
            <a:endParaRPr b="0" lang="en-US" sz="2000" spc="-1" strike="noStrike">
              <a:latin typeface="Arial"/>
            </a:endParaRPr>
          </a:p>
          <a:p>
            <a:r>
              <a:rPr b="0" lang="en-US" sz="2000" spc="-1" strike="noStrike">
                <a:latin typeface="Arial"/>
              </a:rPr>
              <a:t> </a:t>
            </a:r>
            <a:endParaRPr b="0" lang="en-US" sz="2000" spc="-1" strike="noStrike">
              <a:latin typeface="Arial"/>
            </a:endParaRPr>
          </a:p>
          <a:p>
            <a:r>
              <a:rPr b="0" lang="en-US" sz="2000" spc="-1" strike="noStrike">
                <a:latin typeface="Arial"/>
              </a:rPr>
              <a:t>As well as all elements from the UI having an associated class implementing the specific behaviour.</a:t>
            </a:r>
            <a:endParaRPr b="0" lang="en-US" sz="2000" spc="-1" strike="noStrike">
              <a:latin typeface="Arial"/>
            </a:endParaRPr>
          </a:p>
          <a:p>
            <a:endParaRPr b="0" lang="en-US" sz="2000" spc="-1" strike="noStrike">
              <a:latin typeface="Arial"/>
            </a:endParaRPr>
          </a:p>
          <a:p>
            <a:r>
              <a:rPr b="1" lang="en-US" sz="2000" spc="-1" strike="noStrike">
                <a:latin typeface="Arial"/>
              </a:rPr>
              <a:t>TBH i’m not sure what to talk about here, help?</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1143000" y="694800"/>
            <a:ext cx="4571640" cy="3428640"/>
          </a:xfrm>
          <a:prstGeom prst="rect">
            <a:avLst/>
          </a:prstGeom>
        </p:spPr>
      </p:sp>
      <p:sp>
        <p:nvSpPr>
          <p:cNvPr id="603"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Loop back and explain how after using the UI this has changed.</a:t>
            </a:r>
            <a:br/>
            <a:br/>
            <a:r>
              <a:rPr b="1" lang="en-US" sz="2000" spc="-1" strike="noStrike">
                <a:latin typeface="Arial"/>
              </a:rPr>
              <a:t>Please explain to me or better, write it down how this communicates with the diagrams.</a:t>
            </a:r>
            <a:endParaRPr b="1" lang="en-US" sz="2000" spc="-1" strike="noStrike">
              <a:latin typeface="Arial"/>
            </a:endParaRPr>
          </a:p>
          <a:p>
            <a:endParaRPr b="1" lang="en-US" sz="2000" spc="-1" strike="noStrike">
              <a:latin typeface="Arial"/>
            </a:endParaRPr>
          </a:p>
          <a:p>
            <a:r>
              <a:rPr b="1" lang="en-US" sz="2000" spc="-1" strike="noStrike">
                <a:latin typeface="Arial"/>
              </a:rPr>
              <a:t>Every diagram pulls data from the data store? </a:t>
            </a:r>
            <a:endParaRPr b="1"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1143000" y="694800"/>
            <a:ext cx="4571640" cy="3428640"/>
          </a:xfrm>
          <a:prstGeom prst="rect">
            <a:avLst/>
          </a:prstGeom>
        </p:spPr>
      </p:sp>
      <p:sp>
        <p:nvSpPr>
          <p:cNvPr id="605" name="PlaceHolder 2"/>
          <p:cNvSpPr>
            <a:spLocks noGrp="1"/>
          </p:cNvSpPr>
          <p:nvPr>
            <p:ph type="body"/>
          </p:nvPr>
        </p:nvSpPr>
        <p:spPr>
          <a:xfrm>
            <a:off x="685800" y="4343400"/>
            <a:ext cx="5486040" cy="4816800"/>
          </a:xfrm>
          <a:prstGeom prst="rect">
            <a:avLst/>
          </a:prstGeom>
        </p:spPr>
        <p:txBody>
          <a:bodyPr lIns="0" rIns="0" tIns="0" bIns="0"/>
          <a:p>
            <a:r>
              <a:rPr b="0" lang="en-US" sz="2000" spc="-1" strike="noStrike">
                <a:latin typeface="Arial"/>
              </a:rPr>
              <a:t>Now for the back-end</a:t>
            </a:r>
            <a:endParaRPr b="0" lang="en-US" sz="2000" spc="-1" strike="noStrike">
              <a:latin typeface="Arial"/>
            </a:endParaRPr>
          </a:p>
          <a:p>
            <a:endParaRPr b="0" lang="en-US" sz="2000" spc="-1" strike="noStrike">
              <a:latin typeface="Arial"/>
            </a:endParaRPr>
          </a:p>
          <a:p>
            <a:endParaRPr b="0" lang="en-US" sz="2000" spc="-1" strike="noStrike">
              <a:latin typeface="Arial"/>
            </a:endParaRPr>
          </a:p>
          <a:p>
            <a:r>
              <a:rPr b="0" lang="en-US" sz="2000" spc="-1" strike="noStrike">
                <a:latin typeface="Arial"/>
              </a:rPr>
              <a:t>We use Java as programming language because it has APIs for MongoDB, Kafka, and websockets ,is well supported by development tools (testing, deployment etc.). As well as the performance gain from using the Kafka Java API vs python or others.</a:t>
            </a:r>
            <a:endParaRPr b="0" lang="en-US" sz="2000" spc="-1" strike="noStrike">
              <a:latin typeface="Arial"/>
            </a:endParaRPr>
          </a:p>
          <a:p>
            <a:endParaRPr b="0" lang="en-US" sz="2000" spc="-1" strike="noStrike">
              <a:latin typeface="Arial"/>
            </a:endParaRPr>
          </a:p>
          <a:p>
            <a:r>
              <a:rPr b="0" lang="en-US" sz="2000" spc="-1" strike="noStrike">
                <a:latin typeface="Arial"/>
              </a:rPr>
              <a:t>Like with the FE we tried to keep modularity in mind like in the Interface for sessions and aggregation and the abstraction records.</a:t>
            </a:r>
            <a:endParaRPr b="0" lang="en-US" sz="2000" spc="-1" strike="noStrike">
              <a:latin typeface="Arial"/>
            </a:endParaRPr>
          </a:p>
          <a:p>
            <a:endParaRPr b="0" lang="en-US" sz="2000" spc="-1" strike="noStrike">
              <a:latin typeface="Arial"/>
            </a:endParaRPr>
          </a:p>
          <a:p>
            <a:r>
              <a:rPr b="0" lang="en-US" sz="2000" spc="-1" strike="noStrike">
                <a:latin typeface="Arial"/>
              </a:rPr>
              <a:t>Talk about how one would add a new record type, how this ties into Kafka and the ADIN framework.</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1143000" y="694800"/>
            <a:ext cx="4571640" cy="3428640"/>
          </a:xfrm>
          <a:prstGeom prst="rect">
            <a:avLst/>
          </a:prstGeom>
        </p:spPr>
      </p:sp>
      <p:sp>
        <p:nvSpPr>
          <p:cNvPr id="607"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Here’s the whole back-end modeled in a class diagram, for the presentation, and as you can see in the document we split it further into 3.</a:t>
            </a:r>
            <a:endParaRPr b="0" lang="en-US" sz="2000" spc="-1" strike="noStrike">
              <a:latin typeface="Arial"/>
            </a:endParaRPr>
          </a:p>
          <a:p>
            <a:endParaRPr b="0" lang="en-US" sz="2000" spc="-1" strike="noStrike">
              <a:latin typeface="Arial"/>
            </a:endParaRPr>
          </a:p>
          <a:p>
            <a:r>
              <a:rPr b="0" lang="en-US" sz="2000" spc="-1" strike="noStrike">
                <a:latin typeface="Arial"/>
              </a:rPr>
              <a:t>The initialization and Kafka record consumption</a:t>
            </a:r>
            <a:endParaRPr b="0" lang="en-US" sz="2000" spc="-1" strike="noStrike">
              <a:latin typeface="Arial"/>
            </a:endParaRPr>
          </a:p>
          <a:p>
            <a:endParaRPr b="0" lang="en-US" sz="2000" spc="-1" strike="noStrike">
              <a:latin typeface="Arial"/>
            </a:endParaRPr>
          </a:p>
          <a:p>
            <a:r>
              <a:rPr b="0" lang="en-US" sz="2000" spc="-1" strike="noStrike">
                <a:latin typeface="Arial"/>
              </a:rPr>
              <a:t>The Mongo Mediator and data processing</a:t>
            </a:r>
            <a:endParaRPr b="0" lang="en-US" sz="2000" spc="-1" strike="noStrike">
              <a:latin typeface="Arial"/>
            </a:endParaRPr>
          </a:p>
          <a:p>
            <a:endParaRPr b="0" lang="en-US" sz="2000" spc="-1" strike="noStrike">
              <a:latin typeface="Arial"/>
            </a:endParaRPr>
          </a:p>
          <a:p>
            <a:r>
              <a:rPr b="0" lang="en-US" sz="2000" spc="-1" strike="noStrike">
                <a:latin typeface="Arial"/>
              </a:rPr>
              <a:t>And the hub and web request handling.</a:t>
            </a:r>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1143000" y="694800"/>
            <a:ext cx="4571640" cy="3428640"/>
          </a:xfrm>
          <a:prstGeom prst="rect">
            <a:avLst/>
          </a:prstGeom>
        </p:spPr>
      </p:sp>
      <p:sp>
        <p:nvSpPr>
          <p:cNvPr id="609"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When the app starts we need to make sure that all nec. Components are up an running</a:t>
            </a:r>
            <a:endParaRPr b="0" lang="en-US" sz="2000" spc="-1" strike="noStrike">
              <a:latin typeface="Arial"/>
            </a:endParaRPr>
          </a:p>
          <a:p>
            <a:r>
              <a:rPr b="0" lang="en-US" sz="2000" spc="-1" strike="noStrike">
                <a:latin typeface="Arial"/>
              </a:rPr>
              <a:t>Afterwards we start the Mongo consumer and it does...blabla</a:t>
            </a:r>
            <a:endParaRPr b="0" lang="en-US" sz="2000" spc="-1" strike="noStrike">
              <a:latin typeface="Arial"/>
            </a:endParaRPr>
          </a:p>
          <a:p>
            <a:endParaRPr b="0" lang="en-US" sz="2000" spc="-1" strike="noStrike">
              <a:latin typeface="Arial"/>
            </a:endParaRPr>
          </a:p>
          <a:p>
            <a:r>
              <a:rPr b="0" lang="en-US" sz="2000" spc="-1" strike="noStrike">
                <a:latin typeface="Arial"/>
              </a:rPr>
              <a:t>We also start the hub to listen in for login attempts</a:t>
            </a:r>
            <a:endParaRPr b="0" lang="en-US" sz="2000" spc="-1" strike="noStrike">
              <a:latin typeface="Arial"/>
            </a:endParaRPr>
          </a:p>
          <a:p>
            <a:endParaRPr b="0" lang="en-US" sz="2000" spc="-1" strike="noStrike">
              <a:latin typeface="Arial"/>
            </a:endParaRPr>
          </a:p>
          <a:p>
            <a:r>
              <a:rPr b="0" lang="en-US" sz="2000" spc="-1" strike="noStrike">
                <a:latin typeface="Arial"/>
              </a:rPr>
              <a:t>(credentials and other config is provided via a properties file.)</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1143000" y="694800"/>
            <a:ext cx="4571640" cy="3428640"/>
          </a:xfrm>
          <a:prstGeom prst="rect">
            <a:avLst/>
          </a:prstGeom>
        </p:spPr>
      </p:sp>
      <p:sp>
        <p:nvSpPr>
          <p:cNvPr id="611"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The behavior I described is visualized here (go step by step)</a:t>
            </a:r>
            <a:endParaRPr b="0" lang="en-US" sz="2000" spc="-1" strike="noStrike">
              <a:latin typeface="Arial"/>
            </a:endParaRPr>
          </a:p>
          <a:p>
            <a:r>
              <a:rPr b="0" lang="en-US" sz="2000" spc="-1" strike="noStrike">
                <a:latin typeface="Arial"/>
              </a:rPr>
              <a:t> </a:t>
            </a:r>
            <a:r>
              <a:rPr b="0" lang="en-US" sz="2000" spc="-1" strike="noStrike">
                <a:latin typeface="Arial"/>
              </a:rPr>
              <a:t>Segway to data processing</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1143000" y="694800"/>
            <a:ext cx="4571640" cy="3428640"/>
          </a:xfrm>
          <a:prstGeom prst="rect">
            <a:avLst/>
          </a:prstGeom>
        </p:spPr>
      </p:sp>
      <p:sp>
        <p:nvSpPr>
          <p:cNvPr id="613"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Every user (and the mongo consumer) is associated with one client mediator for concurrency.</a:t>
            </a:r>
            <a:endParaRPr b="0" lang="en-US" sz="2000" spc="-1" strike="noStrike">
              <a:latin typeface="Arial"/>
            </a:endParaRPr>
          </a:p>
          <a:p>
            <a:endParaRPr b="0" lang="en-US" sz="2000" spc="-1" strike="noStrike">
              <a:latin typeface="Arial"/>
            </a:endParaRPr>
          </a:p>
          <a:p>
            <a:r>
              <a:rPr b="0" lang="en-US" sz="2000" spc="-1" strike="noStrike">
                <a:latin typeface="Arial"/>
              </a:rPr>
              <a:t>When adding and removing from Mongo or reading from Kafka we generate a Record class derivate for easily manipulating and working with them</a:t>
            </a:r>
            <a:endParaRPr b="0" lang="en-US" sz="2000" spc="-1" strike="noStrike">
              <a:latin typeface="Arial"/>
            </a:endParaRPr>
          </a:p>
          <a:p>
            <a:endParaRPr b="0" lang="en-US" sz="2000" spc="-1" strike="noStrike">
              <a:latin typeface="Arial"/>
            </a:endParaRPr>
          </a:p>
          <a:p>
            <a:r>
              <a:rPr b="0" lang="en-US" sz="2000" spc="-1" strike="noStrike">
                <a:latin typeface="Arial"/>
              </a:rPr>
              <a:t>From Json → java obj → bson object to store</a:t>
            </a:r>
            <a:endParaRPr b="0" lang="en-US" sz="2000" spc="-1" strike="noStrike">
              <a:latin typeface="Arial"/>
            </a:endParaRPr>
          </a:p>
          <a:p>
            <a:r>
              <a:rPr b="0" lang="en-US" sz="2000" spc="-1" strike="noStrike">
                <a:latin typeface="Arial"/>
              </a:rPr>
              <a:t>Other way for passing forward</a:t>
            </a:r>
            <a:endParaRPr b="0" lang="en-US" sz="2000" spc="-1" strike="noStrike">
              <a:latin typeface="Arial"/>
            </a:endParaRPr>
          </a:p>
          <a:p>
            <a:endParaRPr b="0" lang="en-US" sz="2000" spc="-1" strike="noStrike">
              <a:latin typeface="Arial"/>
            </a:endParaRPr>
          </a:p>
          <a:p>
            <a:r>
              <a:rPr b="0" lang="en-US" sz="2000" spc="-1" strike="noStrike">
                <a:latin typeface="Arial"/>
              </a:rPr>
              <a:t>Specifics on data storage are on the document.</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1143000" y="694800"/>
            <a:ext cx="4571640" cy="3428640"/>
          </a:xfrm>
          <a:prstGeom prst="rect">
            <a:avLst/>
          </a:prstGeom>
        </p:spPr>
      </p:sp>
      <p:sp>
        <p:nvSpPr>
          <p:cNvPr id="580"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First we’ll take a look at the front end.</a:t>
            </a:r>
            <a:br/>
            <a:endParaRPr b="0" lang="en-US" sz="2000" spc="-1" strike="noStrike">
              <a:latin typeface="Arial"/>
            </a:endParaRPr>
          </a:p>
          <a:p>
            <a:r>
              <a:rPr b="0" lang="en-US" sz="2000" spc="-1" strike="noStrike">
                <a:latin typeface="Arial"/>
              </a:rPr>
              <a:t>There’s two ‘pages’ the landing page, for longing in and the page where the diagrams/ analysis is actually presented to the user.</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1143000" y="694800"/>
            <a:ext cx="4571640" cy="3428640"/>
          </a:xfrm>
          <a:prstGeom prst="rect">
            <a:avLst/>
          </a:prstGeom>
        </p:spPr>
      </p:sp>
      <p:sp>
        <p:nvSpPr>
          <p:cNvPr id="615"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Apache Tomcat as webserver Reason: established platform for web applications, integrates</a:t>
            </a:r>
            <a:endParaRPr b="0" lang="en-US" sz="2000" spc="-1" strike="noStrike">
              <a:latin typeface="Arial"/>
            </a:endParaRPr>
          </a:p>
          <a:p>
            <a:r>
              <a:rPr b="0" lang="en-US" sz="2000" spc="-1" strike="noStrike">
                <a:latin typeface="Arial"/>
              </a:rPr>
              <a:t>well into a java-oriented development environment.</a:t>
            </a:r>
            <a:endParaRPr b="0" lang="en-US" sz="2000" spc="-1" strike="noStrike">
              <a:latin typeface="Arial"/>
            </a:endParaRPr>
          </a:p>
          <a:p>
            <a:endParaRPr b="0" lang="en-US" sz="2000" spc="-1" strike="noStrike">
              <a:latin typeface="Arial"/>
            </a:endParaRPr>
          </a:p>
          <a:p>
            <a:r>
              <a:rPr b="0" lang="en-US" sz="2000" spc="-1" strike="noStrike">
                <a:latin typeface="Arial"/>
              </a:rPr>
              <a:t>Interface because we wanted to make it modular maybe to be able to read data directly from kafka</a:t>
            </a:r>
            <a:endParaRPr b="0" lang="en-US" sz="2000" spc="-1" strike="noStrike">
              <a:latin typeface="Arial"/>
            </a:endParaRPr>
          </a:p>
          <a:p>
            <a:endParaRPr b="0" lang="en-US" sz="2000" spc="-1" strike="noStrike">
              <a:latin typeface="Arial"/>
            </a:endParaRPr>
          </a:p>
          <a:p>
            <a:r>
              <a:rPr b="0" lang="en-US" sz="2000" spc="-1" strike="noStrike">
                <a:latin typeface="Arial"/>
              </a:rPr>
              <a:t>All data passed to the FE comes </a:t>
            </a:r>
            <a:r>
              <a:rPr b="1" lang="en-US" sz="2000" spc="-1" strike="noStrike">
                <a:latin typeface="Arial"/>
              </a:rPr>
              <a:t>only </a:t>
            </a:r>
            <a:r>
              <a:rPr b="0" lang="en-US" sz="2000" spc="-1" strike="noStrike">
                <a:latin typeface="Arial"/>
              </a:rPr>
              <a:t>from kafka because it simplifies Data manipulation and storage and provides a single point of failure for the backend.</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1143000" y="694800"/>
            <a:ext cx="4571640" cy="3428640"/>
          </a:xfrm>
          <a:prstGeom prst="rect">
            <a:avLst/>
          </a:prstGeom>
        </p:spPr>
      </p:sp>
      <p:sp>
        <p:nvSpPr>
          <p:cNvPr id="582"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When the user first opens the page he is presented with this screen, here he inputs his credentials and they’re sent over to the back-end for authentication.</a:t>
            </a:r>
            <a:endParaRPr b="0" lang="en-US" sz="2000" spc="-1" strike="noStrike">
              <a:latin typeface="Arial"/>
            </a:endParaRPr>
          </a:p>
          <a:p>
            <a:r>
              <a:rPr b="0" lang="en-US" sz="2000" spc="-1" strike="noStrike">
                <a:latin typeface="Arial"/>
              </a:rPr>
              <a:t>Success: goto diagrams page.</a:t>
            </a:r>
            <a:endParaRPr b="0" lang="en-US" sz="2000" spc="-1" strike="noStrike">
              <a:latin typeface="Arial"/>
            </a:endParaRPr>
          </a:p>
          <a:p>
            <a:r>
              <a:rPr b="0" lang="en-US" sz="2000" spc="-1" strike="noStrike">
                <a:latin typeface="Arial"/>
              </a:rPr>
              <a:t>Fail: display error message.</a:t>
            </a:r>
            <a:endParaRPr b="0" lang="en-US" sz="2000" spc="-1" strike="noStrike">
              <a:latin typeface="Arial"/>
            </a:endParaRPr>
          </a:p>
          <a:p>
            <a:endParaRPr b="0" lang="en-US" sz="2000" spc="-1" strike="noStrike">
              <a:latin typeface="Arial"/>
            </a:endParaRPr>
          </a:p>
          <a:p>
            <a:r>
              <a:rPr b="0" lang="en-US" sz="2000" spc="-1" strike="noStrike">
                <a:latin typeface="Arial"/>
              </a:rPr>
              <a:t>On succesfull login the back-end returns a cookie for that session. </a:t>
            </a:r>
            <a:r>
              <a:rPr b="1" lang="en-US" sz="2000" spc="-1" strike="noStrike">
                <a:latin typeface="Arial"/>
              </a:rPr>
              <a:t>(LEO, is it a cookie or not?)</a:t>
            </a:r>
            <a:endParaRPr b="0" lang="en-US" sz="2000" spc="-1" strike="noStrike">
              <a:latin typeface="Arial"/>
            </a:endParaRPr>
          </a:p>
          <a:p>
            <a:endParaRPr b="0" lang="en-US" sz="2000" spc="-1" strike="noStrike">
              <a:latin typeface="Arial"/>
            </a:endParaRPr>
          </a:p>
          <a:p>
            <a:r>
              <a:rPr b="0" lang="en-US" sz="2000" spc="-1" strike="noStrike">
                <a:latin typeface="Arial"/>
              </a:rPr>
              <a:t>We’ll talk later on about how the back-end does this. As well as UAC and User Management</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sldImg"/>
          </p:nvPr>
        </p:nvSpPr>
        <p:spPr>
          <a:xfrm>
            <a:off x="1143000" y="694800"/>
            <a:ext cx="4571640" cy="3428640"/>
          </a:xfrm>
          <a:prstGeom prst="rect">
            <a:avLst/>
          </a:prstGeom>
        </p:spPr>
      </p:sp>
      <p:sp>
        <p:nvSpPr>
          <p:cNvPr id="584"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This describes the workflow on loging in into the webapp.</a:t>
            </a:r>
            <a:endParaRPr b="0" lang="en-US" sz="2000" spc="-1" strike="noStrike">
              <a:latin typeface="Arial"/>
            </a:endParaRPr>
          </a:p>
          <a:p>
            <a:endParaRPr b="0" lang="en-US" sz="2000" spc="-1" strike="noStrike">
              <a:latin typeface="Arial"/>
            </a:endParaRPr>
          </a:p>
          <a:p>
            <a:r>
              <a:rPr b="0" lang="en-US" sz="2000" spc="-1" strike="noStrike">
                <a:latin typeface="Arial"/>
              </a:rPr>
              <a:t>We’re not gonna cover a lot of the sequence diagrams in the presentation since most of them are a bit overkill on the level of detail, but  might be useful for answering specific questions.</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1143000" y="694800"/>
            <a:ext cx="4571640" cy="3428640"/>
          </a:xfrm>
          <a:prstGeom prst="rect">
            <a:avLst/>
          </a:prstGeom>
        </p:spPr>
      </p:sp>
      <p:sp>
        <p:nvSpPr>
          <p:cNvPr id="586"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These are the storing components we use in the front-end.</a:t>
            </a:r>
            <a:endParaRPr b="0" lang="en-US" sz="2000" spc="-1" strike="noStrike">
              <a:latin typeface="Arial"/>
            </a:endParaRPr>
          </a:p>
          <a:p>
            <a:endParaRPr b="0" lang="en-US" sz="2000" spc="-1" strike="noStrike">
              <a:latin typeface="Arial"/>
            </a:endParaRPr>
          </a:p>
          <a:p>
            <a:r>
              <a:rPr b="0" lang="en-US" sz="2000" spc="-1" strike="noStrike">
                <a:latin typeface="Arial"/>
              </a:rPr>
              <a:t>The uistore is used for the configuration of the whole front-end including the user credentials.</a:t>
            </a:r>
            <a:endParaRPr b="0" lang="en-US" sz="2000" spc="-1" strike="noStrike">
              <a:latin typeface="Arial"/>
            </a:endParaRPr>
          </a:p>
          <a:p>
            <a:endParaRPr b="0" lang="en-US" sz="2000" spc="-1" strike="noStrike">
              <a:latin typeface="Arial"/>
            </a:endParaRPr>
          </a:p>
          <a:p>
            <a:r>
              <a:rPr b="0" lang="en-US" sz="2000" spc="-1" strike="noStrike">
                <a:latin typeface="Arial"/>
              </a:rPr>
              <a:t>we’ll come back to this after looking at the diagrams page.</a:t>
            </a:r>
            <a:endParaRPr b="0" lang="en-US" sz="2000" spc="-1" strike="noStrike">
              <a:latin typeface="Arial"/>
            </a:endParaRPr>
          </a:p>
        </p:txBody>
      </p:sp>
      <p:sp>
        <p:nvSpPr>
          <p:cNvPr id="587" name="TextShape 3"/>
          <p:cNvSpPr txBox="1"/>
          <p:nvPr/>
        </p:nvSpPr>
        <p:spPr>
          <a:xfrm>
            <a:off x="686160" y="4343760"/>
            <a:ext cx="5486040" cy="4114440"/>
          </a:xfrm>
          <a:prstGeom prst="rect">
            <a:avLst/>
          </a:prstGeom>
          <a:noFill/>
          <a:ln>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1143000" y="694800"/>
            <a:ext cx="4571640" cy="3428640"/>
          </a:xfrm>
          <a:prstGeom prst="rect">
            <a:avLst/>
          </a:prstGeom>
        </p:spPr>
      </p:sp>
      <p:sp>
        <p:nvSpPr>
          <p:cNvPr id="589"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This is the view and controller part of the application, from here the user can make use of the info from the database.</a:t>
            </a:r>
            <a:endParaRPr b="0" lang="en-US" sz="2000" spc="-1" strike="noStrike">
              <a:latin typeface="Arial"/>
            </a:endParaRPr>
          </a:p>
          <a:p>
            <a:endParaRPr b="0" lang="en-US" sz="2000" spc="-1" strike="noStrike">
              <a:latin typeface="Arial"/>
            </a:endParaRPr>
          </a:p>
          <a:p>
            <a:r>
              <a:rPr b="0" lang="en-US" sz="2000" spc="-1" strike="noStrike">
                <a:latin typeface="Arial"/>
              </a:rPr>
              <a:t>For example, when making a new diagram.</a:t>
            </a:r>
            <a:endParaRPr b="0" lang="en-US" sz="2000" spc="-1" strike="noStrike">
              <a:latin typeface="Arial"/>
            </a:endParaRPr>
          </a:p>
          <a:p>
            <a:endParaRPr b="0" lang="en-US" sz="2000" spc="-1" strike="noStrike">
              <a:latin typeface="Arial"/>
            </a:endParaRPr>
          </a:p>
          <a:p>
            <a:r>
              <a:rPr b="0" lang="en-US" sz="2000" spc="-1" strike="noStrike">
                <a:latin typeface="Arial"/>
              </a:rPr>
              <a:t>DESCRIBE PROCESS</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1143000" y="694800"/>
            <a:ext cx="4571640" cy="3428640"/>
          </a:xfrm>
          <a:prstGeom prst="rect">
            <a:avLst/>
          </a:prstGeom>
        </p:spPr>
      </p:sp>
      <p:sp>
        <p:nvSpPr>
          <p:cNvPr id="591"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Here the user set’s what the diagram is going to look like/ what collection from the database it’s going to pull from.</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sldImg"/>
          </p:nvPr>
        </p:nvSpPr>
        <p:spPr>
          <a:xfrm>
            <a:off x="1143000" y="694800"/>
            <a:ext cx="4571640" cy="3428640"/>
          </a:xfrm>
          <a:prstGeom prst="rect">
            <a:avLst/>
          </a:prstGeom>
        </p:spPr>
      </p:sp>
      <p:sp>
        <p:nvSpPr>
          <p:cNvPr id="593"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These are the classes sorting the global config for all diagrams, each specific diagram config extends this global config.</a:t>
            </a:r>
            <a:endParaRPr b="0" lang="en-US" sz="2000" spc="-1" strike="noStrike">
              <a:latin typeface="Arial"/>
            </a:endParaRPr>
          </a:p>
          <a:p>
            <a:endParaRPr b="0" lang="en-US" sz="2000" spc="-1" strike="noStrike">
              <a:latin typeface="Arial"/>
            </a:endParaRPr>
          </a:p>
          <a:p>
            <a:r>
              <a:rPr b="0" lang="en-US" sz="2000" spc="-1" strike="noStrike">
                <a:latin typeface="Arial"/>
              </a:rPr>
              <a:t>This allows for expand-ability sinceadding a new diagram type would mean to add a new specific diagram options, and a diagram type class to handle the actual drawing.</a:t>
            </a:r>
            <a:endParaRPr b="0" lang="en-US" sz="2000" spc="-1" strike="noStrike">
              <a:latin typeface="Arial"/>
            </a:endParaRPr>
          </a:p>
          <a:p>
            <a:endParaRPr b="0" lang="en-US" sz="2000" spc="-1" strike="noStrike">
              <a:latin typeface="Arial"/>
            </a:endParaRPr>
          </a:p>
          <a:p>
            <a:r>
              <a:rPr b="1" lang="en-US" sz="2000" spc="-1" strike="noStrike">
                <a:latin typeface="Arial"/>
              </a:rPr>
              <a:t>RIGHT?</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3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3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3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4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4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4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4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5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5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6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7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7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8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8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8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9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9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9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9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9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9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9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9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1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1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1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2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2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2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3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3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3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3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3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3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3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4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4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5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6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6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6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7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7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7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7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7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7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7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8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8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8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8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8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0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0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0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0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1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1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1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51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1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2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2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2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2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2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2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2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6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6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6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6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7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0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0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4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4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5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7"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6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6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7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8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8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8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8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9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0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1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1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2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2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2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2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Bild 1" descr=""/>
          <p:cNvPicPr/>
          <p:nvPr/>
        </p:nvPicPr>
        <p:blipFill>
          <a:blip r:embed="rId2"/>
          <a:stretch/>
        </p:blipFill>
        <p:spPr>
          <a:xfrm>
            <a:off x="6628680" y="3196080"/>
            <a:ext cx="2590920" cy="3200400"/>
          </a:xfrm>
          <a:prstGeom prst="rect">
            <a:avLst/>
          </a:prstGeom>
          <a:ln>
            <a:noFill/>
          </a:ln>
        </p:spPr>
      </p:pic>
      <p:pic>
        <p:nvPicPr>
          <p:cNvPr id="1" name="Bild 9" descr=""/>
          <p:cNvPicPr/>
          <p:nvPr/>
        </p:nvPicPr>
        <p:blipFill>
          <a:blip r:embed="rId3"/>
          <a:stretch/>
        </p:blipFill>
        <p:spPr>
          <a:xfrm>
            <a:off x="73800" y="3196080"/>
            <a:ext cx="6837120" cy="3572640"/>
          </a:xfrm>
          <a:prstGeom prst="rect">
            <a:avLst/>
          </a:prstGeom>
          <a:ln>
            <a:noFill/>
          </a:ln>
        </p:spPr>
      </p:pic>
      <p:pic>
        <p:nvPicPr>
          <p:cNvPr id="2" name="Picture 2" descr=""/>
          <p:cNvPicPr/>
          <p:nvPr/>
        </p:nvPicPr>
        <p:blipFill>
          <a:blip r:embed="rId4"/>
          <a:stretch/>
        </p:blipFill>
        <p:spPr>
          <a:xfrm>
            <a:off x="0" y="-12600"/>
            <a:ext cx="9216720" cy="6867000"/>
          </a:xfrm>
          <a:prstGeom prst="rect">
            <a:avLst/>
          </a:prstGeom>
          <a:ln w="9360">
            <a:noFill/>
          </a:ln>
        </p:spPr>
      </p:pic>
      <p:sp>
        <p:nvSpPr>
          <p:cNvPr id="3" name="CustomShape 1"/>
          <p:cNvSpPr/>
          <p:nvPr/>
        </p:nvSpPr>
        <p:spPr>
          <a:xfrm>
            <a:off x="396720" y="6475320"/>
            <a:ext cx="3666600" cy="118800"/>
          </a:xfrm>
          <a:prstGeom prst="rect">
            <a:avLst/>
          </a:prstGeom>
          <a:noFill/>
          <a:ln>
            <a:noFill/>
          </a:ln>
        </p:spPr>
        <p:style>
          <a:lnRef idx="0"/>
          <a:fillRef idx="0"/>
          <a:effectRef idx="0"/>
          <a:fontRef idx="minor"/>
        </p:style>
        <p:txBody>
          <a:bodyPr lIns="0" rIns="0" tIns="0" bIns="0"/>
          <a:p>
            <a:pPr>
              <a:lnSpc>
                <a:spcPct val="100000"/>
              </a:lnSpc>
            </a:pPr>
            <a:r>
              <a:rPr b="0" lang="en-US" sz="800" spc="-1" strike="noStrike">
                <a:solidFill>
                  <a:srgbClr val="000000"/>
                </a:solidFill>
                <a:latin typeface="Arial"/>
                <a:ea typeface="ＭＳ Ｐゴシック"/>
              </a:rPr>
              <a:t>KIT – Die Forschungsuniversität in der Helmholtz-Gemeinschaft</a:t>
            </a:r>
            <a:endParaRPr b="0" lang="en-US" sz="800" spc="-1" strike="noStrike">
              <a:latin typeface="Arial"/>
            </a:endParaRPr>
          </a:p>
        </p:txBody>
      </p:sp>
      <p:sp>
        <p:nvSpPr>
          <p:cNvPr id="4" name="CustomShape 2"/>
          <p:cNvSpPr/>
          <p:nvPr/>
        </p:nvSpPr>
        <p:spPr>
          <a:xfrm>
            <a:off x="385920" y="3367080"/>
            <a:ext cx="4533480" cy="148680"/>
          </a:xfrm>
          <a:prstGeom prst="rect">
            <a:avLst/>
          </a:prstGeom>
          <a:noFill/>
          <a:ln>
            <a:noFill/>
          </a:ln>
        </p:spPr>
        <p:style>
          <a:lnRef idx="0"/>
          <a:fillRef idx="0"/>
          <a:effectRef idx="0"/>
          <a:fontRef idx="minor"/>
        </p:style>
        <p:txBody>
          <a:bodyPr lIns="0" rIns="0" tIns="0" bIns="0" anchor="ctr"/>
          <a:p>
            <a:pPr>
              <a:lnSpc>
                <a:spcPct val="100000"/>
              </a:lnSpc>
            </a:pPr>
            <a:r>
              <a:rPr b="0" lang="en-US" sz="1000" spc="-1" strike="noStrike">
                <a:solidFill>
                  <a:srgbClr val="ffffff"/>
                </a:solidFill>
                <a:latin typeface="Arial"/>
                <a:ea typeface="ＭＳ Ｐゴシック"/>
              </a:rPr>
              <a:t>FAKULTÄT FÜR INFORMATIK</a:t>
            </a:r>
            <a:endParaRPr b="0" lang="en-US" sz="1000" spc="-1" strike="noStrike">
              <a:latin typeface="Arial"/>
            </a:endParaRPr>
          </a:p>
        </p:txBody>
      </p:sp>
      <p:sp>
        <p:nvSpPr>
          <p:cNvPr id="5" name="CustomShape 3"/>
          <p:cNvSpPr/>
          <p:nvPr/>
        </p:nvSpPr>
        <p:spPr>
          <a:xfrm>
            <a:off x="6781680" y="6497640"/>
            <a:ext cx="2260080" cy="240480"/>
          </a:xfrm>
          <a:prstGeom prst="rect">
            <a:avLst/>
          </a:prstGeom>
          <a:noFill/>
          <a:ln>
            <a:noFill/>
          </a:ln>
        </p:spPr>
        <p:style>
          <a:lnRef idx="0"/>
          <a:fillRef idx="0"/>
          <a:effectRef idx="0"/>
          <a:fontRef idx="minor"/>
        </p:style>
        <p:txBody>
          <a:bodyPr lIns="0" rIns="0" tIns="0" bIns="0"/>
          <a:p>
            <a:pPr algn="r">
              <a:lnSpc>
                <a:spcPct val="100000"/>
              </a:lnSpc>
            </a:pPr>
            <a:r>
              <a:rPr b="1" lang="en-US" sz="1600" spc="-1" strike="noStrike">
                <a:solidFill>
                  <a:srgbClr val="ffffff"/>
                </a:solidFill>
                <a:latin typeface="Arial"/>
                <a:ea typeface="ＭＳ Ｐゴシック"/>
              </a:rPr>
              <a:t>www.informatik.kit.edu</a:t>
            </a:r>
            <a:endParaRPr b="0" lang="en-US" sz="1600" spc="-1" strike="noStrike">
              <a:latin typeface="Arial"/>
            </a:endParaRPr>
          </a:p>
        </p:txBody>
      </p:sp>
      <p:pic>
        <p:nvPicPr>
          <p:cNvPr id="6" name="Picture 8" descr=""/>
          <p:cNvPicPr/>
          <p:nvPr/>
        </p:nvPicPr>
        <p:blipFill>
          <a:blip r:embed="rId5"/>
          <a:stretch/>
        </p:blipFill>
        <p:spPr>
          <a:xfrm>
            <a:off x="395280" y="333360"/>
            <a:ext cx="1615680" cy="744120"/>
          </a:xfrm>
          <a:prstGeom prst="rect">
            <a:avLst/>
          </a:prstGeom>
          <a:ln w="9360">
            <a:noFill/>
          </a:ln>
        </p:spPr>
      </p:pic>
      <p:sp>
        <p:nvSpPr>
          <p:cNvPr id="7" name="PlaceHolder 4"/>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6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400" name="Picture 1" descr=""/>
          <p:cNvPicPr/>
          <p:nvPr/>
        </p:nvPicPr>
        <p:blipFill>
          <a:blip r:embed="rId2"/>
          <a:stretch/>
        </p:blipFill>
        <p:spPr>
          <a:xfrm>
            <a:off x="0" y="0"/>
            <a:ext cx="9140400" cy="6854400"/>
          </a:xfrm>
          <a:prstGeom prst="rect">
            <a:avLst/>
          </a:prstGeom>
          <a:ln w="9360">
            <a:noFill/>
          </a:ln>
        </p:spPr>
      </p:pic>
      <p:sp>
        <p:nvSpPr>
          <p:cNvPr id="401" name="CustomShape 1"/>
          <p:cNvSpPr/>
          <p:nvPr/>
        </p:nvSpPr>
        <p:spPr>
          <a:xfrm>
            <a:off x="6012000" y="6453360"/>
            <a:ext cx="2733120" cy="35676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402" name="CustomShape 2"/>
          <p:cNvSpPr/>
          <p:nvPr/>
        </p:nvSpPr>
        <p:spPr>
          <a:xfrm>
            <a:off x="250920" y="6453360"/>
            <a:ext cx="321840" cy="212400"/>
          </a:xfrm>
          <a:prstGeom prst="rect">
            <a:avLst/>
          </a:prstGeom>
          <a:noFill/>
          <a:ln>
            <a:noFill/>
          </a:ln>
        </p:spPr>
        <p:style>
          <a:lnRef idx="0"/>
          <a:fillRef idx="0"/>
          <a:effectRef idx="0"/>
          <a:fontRef idx="minor"/>
        </p:style>
        <p:txBody>
          <a:bodyPr lIns="0" rIns="0" tIns="0" bIns="0"/>
          <a:p>
            <a:pPr>
              <a:lnSpc>
                <a:spcPct val="100000"/>
              </a:lnSpc>
              <a:spcBef>
                <a:spcPts val="564"/>
              </a:spcBef>
            </a:pPr>
            <a:fld id="{CD1E7103-EDD7-4DC5-B436-ECE9339AB67D}" type="slidenum">
              <a:rPr b="1" lang="en-US" sz="900" spc="-1" strike="noStrike">
                <a:solidFill>
                  <a:srgbClr val="000000"/>
                </a:solidFill>
                <a:latin typeface="Arial"/>
                <a:ea typeface="ＭＳ Ｐゴシック"/>
              </a:rPr>
              <a:t>1</a:t>
            </a:fld>
            <a:endParaRPr b="0" lang="en-US" sz="900" spc="-1" strike="noStrike">
              <a:latin typeface="Arial"/>
            </a:endParaRPr>
          </a:p>
        </p:txBody>
      </p:sp>
      <p:pic>
        <p:nvPicPr>
          <p:cNvPr id="403" name="Picture 8" descr=""/>
          <p:cNvPicPr/>
          <p:nvPr/>
        </p:nvPicPr>
        <p:blipFill>
          <a:blip r:embed="rId3"/>
          <a:stretch/>
        </p:blipFill>
        <p:spPr>
          <a:xfrm>
            <a:off x="7667640" y="333360"/>
            <a:ext cx="1072800" cy="493200"/>
          </a:xfrm>
          <a:prstGeom prst="rect">
            <a:avLst/>
          </a:prstGeom>
          <a:ln w="9360">
            <a:noFill/>
          </a:ln>
        </p:spPr>
      </p:pic>
      <p:sp>
        <p:nvSpPr>
          <p:cNvPr id="404" name="PlaceHolder 3"/>
          <p:cNvSpPr>
            <a:spLocks noGrp="1"/>
          </p:cNvSpPr>
          <p:nvPr>
            <p:ph type="title"/>
          </p:nvPr>
        </p:nvSpPr>
        <p:spPr>
          <a:xfrm>
            <a:off x="457200" y="273600"/>
            <a:ext cx="8228880" cy="1144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0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442" name="Picture 1" descr=""/>
          <p:cNvPicPr/>
          <p:nvPr/>
        </p:nvPicPr>
        <p:blipFill>
          <a:blip r:embed="rId2"/>
          <a:stretch/>
        </p:blipFill>
        <p:spPr>
          <a:xfrm>
            <a:off x="0" y="0"/>
            <a:ext cx="9140400" cy="6854400"/>
          </a:xfrm>
          <a:prstGeom prst="rect">
            <a:avLst/>
          </a:prstGeom>
          <a:ln w="9360">
            <a:noFill/>
          </a:ln>
        </p:spPr>
      </p:pic>
      <p:sp>
        <p:nvSpPr>
          <p:cNvPr id="443" name="CustomShape 1"/>
          <p:cNvSpPr/>
          <p:nvPr/>
        </p:nvSpPr>
        <p:spPr>
          <a:xfrm>
            <a:off x="6012000" y="6453360"/>
            <a:ext cx="2733120" cy="35676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444" name="CustomShape 2"/>
          <p:cNvSpPr/>
          <p:nvPr/>
        </p:nvSpPr>
        <p:spPr>
          <a:xfrm>
            <a:off x="250920" y="6453360"/>
            <a:ext cx="321840" cy="212400"/>
          </a:xfrm>
          <a:prstGeom prst="rect">
            <a:avLst/>
          </a:prstGeom>
          <a:noFill/>
          <a:ln>
            <a:noFill/>
          </a:ln>
        </p:spPr>
        <p:style>
          <a:lnRef idx="0"/>
          <a:fillRef idx="0"/>
          <a:effectRef idx="0"/>
          <a:fontRef idx="minor"/>
        </p:style>
        <p:txBody>
          <a:bodyPr lIns="0" rIns="0" tIns="0" bIns="0"/>
          <a:p>
            <a:pPr>
              <a:lnSpc>
                <a:spcPct val="100000"/>
              </a:lnSpc>
              <a:spcBef>
                <a:spcPts val="564"/>
              </a:spcBef>
            </a:pPr>
            <a:fld id="{A58076E2-24EA-4D98-9A4F-7427F1AF155F}" type="slidenum">
              <a:rPr b="1" lang="en-US" sz="900" spc="-1" strike="noStrike">
                <a:solidFill>
                  <a:srgbClr val="000000"/>
                </a:solidFill>
                <a:latin typeface="Arial"/>
                <a:ea typeface="ＭＳ Ｐゴシック"/>
              </a:rPr>
              <a:t>1</a:t>
            </a:fld>
            <a:endParaRPr b="0" lang="en-US" sz="900" spc="-1" strike="noStrike">
              <a:latin typeface="Arial"/>
            </a:endParaRPr>
          </a:p>
        </p:txBody>
      </p:sp>
      <p:pic>
        <p:nvPicPr>
          <p:cNvPr id="445" name="Picture 8" descr=""/>
          <p:cNvPicPr/>
          <p:nvPr/>
        </p:nvPicPr>
        <p:blipFill>
          <a:blip r:embed="rId3"/>
          <a:stretch/>
        </p:blipFill>
        <p:spPr>
          <a:xfrm>
            <a:off x="7667640" y="333360"/>
            <a:ext cx="1072800" cy="493200"/>
          </a:xfrm>
          <a:prstGeom prst="rect">
            <a:avLst/>
          </a:prstGeom>
          <a:ln w="9360">
            <a:noFill/>
          </a:ln>
        </p:spPr>
      </p:pic>
      <p:sp>
        <p:nvSpPr>
          <p:cNvPr id="446" name="CustomShape 3"/>
          <p:cNvSpPr/>
          <p:nvPr/>
        </p:nvSpPr>
        <p:spPr>
          <a:xfrm>
            <a:off x="673560" y="971280"/>
            <a:ext cx="600840" cy="1484280"/>
          </a:xfrm>
          <a:prstGeom prst="rect">
            <a:avLst/>
          </a:prstGeom>
          <a:noFill/>
          <a:ln>
            <a:noFill/>
          </a:ln>
        </p:spPr>
        <p:style>
          <a:lnRef idx="0"/>
          <a:fillRef idx="0"/>
          <a:effectRef idx="0"/>
          <a:fontRef idx="minor"/>
        </p:style>
        <p:txBody>
          <a:bodyPr lIns="90000" rIns="90000" tIns="45000" bIns="45000"/>
          <a:p>
            <a:pPr algn="r">
              <a:lnSpc>
                <a:spcPct val="100000"/>
              </a:lnSpc>
            </a:pPr>
            <a:r>
              <a:rPr b="0" lang="en-US" sz="9150" spc="-1" strike="noStrike">
                <a:solidFill>
                  <a:srgbClr val="cccccc"/>
                </a:solidFill>
                <a:latin typeface="Arial"/>
                <a:ea typeface="DejaVu Sans"/>
              </a:rPr>
              <a:t>“</a:t>
            </a:r>
            <a:endParaRPr b="0" lang="en-US" sz="9150" spc="-1" strike="noStrike">
              <a:latin typeface="Arial"/>
            </a:endParaRPr>
          </a:p>
        </p:txBody>
      </p:sp>
      <p:sp>
        <p:nvSpPr>
          <p:cNvPr id="447" name="CustomShape 4"/>
          <p:cNvSpPr/>
          <p:nvPr/>
        </p:nvSpPr>
        <p:spPr>
          <a:xfrm>
            <a:off x="6998040" y="2613960"/>
            <a:ext cx="600840" cy="1484280"/>
          </a:xfrm>
          <a:prstGeom prst="rect">
            <a:avLst/>
          </a:prstGeom>
          <a:noFill/>
          <a:ln>
            <a:noFill/>
          </a:ln>
        </p:spPr>
        <p:style>
          <a:lnRef idx="0"/>
          <a:fillRef idx="0"/>
          <a:effectRef idx="0"/>
          <a:fontRef idx="minor"/>
        </p:style>
        <p:txBody>
          <a:bodyPr lIns="90000" rIns="90000" tIns="45000" bIns="45000"/>
          <a:p>
            <a:pPr algn="r">
              <a:lnSpc>
                <a:spcPct val="100000"/>
              </a:lnSpc>
            </a:pPr>
            <a:r>
              <a:rPr b="0" lang="en-US" sz="9150" spc="-1" strike="noStrike">
                <a:solidFill>
                  <a:srgbClr val="cccccc"/>
                </a:solidFill>
                <a:latin typeface="Arial"/>
                <a:ea typeface="DejaVu Sans"/>
              </a:rPr>
              <a:t>”</a:t>
            </a:r>
            <a:endParaRPr b="0" lang="en-US" sz="9150" spc="-1" strike="noStrike">
              <a:latin typeface="Arial"/>
            </a:endParaRPr>
          </a:p>
        </p:txBody>
      </p:sp>
      <p:sp>
        <p:nvSpPr>
          <p:cNvPr id="448" name="PlaceHolder 5"/>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49" name="PlaceHolder 6"/>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486" name="Picture 1" descr=""/>
          <p:cNvPicPr/>
          <p:nvPr/>
        </p:nvPicPr>
        <p:blipFill>
          <a:blip r:embed="rId2"/>
          <a:stretch/>
        </p:blipFill>
        <p:spPr>
          <a:xfrm>
            <a:off x="0" y="0"/>
            <a:ext cx="9140400" cy="6854400"/>
          </a:xfrm>
          <a:prstGeom prst="rect">
            <a:avLst/>
          </a:prstGeom>
          <a:ln w="9360">
            <a:noFill/>
          </a:ln>
        </p:spPr>
      </p:pic>
      <p:sp>
        <p:nvSpPr>
          <p:cNvPr id="487" name="CustomShape 1"/>
          <p:cNvSpPr/>
          <p:nvPr/>
        </p:nvSpPr>
        <p:spPr>
          <a:xfrm>
            <a:off x="6012000" y="6453360"/>
            <a:ext cx="2733120" cy="35676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488" name="CustomShape 2"/>
          <p:cNvSpPr/>
          <p:nvPr/>
        </p:nvSpPr>
        <p:spPr>
          <a:xfrm>
            <a:off x="250920" y="6453360"/>
            <a:ext cx="321840" cy="212400"/>
          </a:xfrm>
          <a:prstGeom prst="rect">
            <a:avLst/>
          </a:prstGeom>
          <a:noFill/>
          <a:ln>
            <a:noFill/>
          </a:ln>
        </p:spPr>
        <p:style>
          <a:lnRef idx="0"/>
          <a:fillRef idx="0"/>
          <a:effectRef idx="0"/>
          <a:fontRef idx="minor"/>
        </p:style>
        <p:txBody>
          <a:bodyPr lIns="0" rIns="0" tIns="0" bIns="0"/>
          <a:p>
            <a:pPr>
              <a:lnSpc>
                <a:spcPct val="100000"/>
              </a:lnSpc>
              <a:spcBef>
                <a:spcPts val="564"/>
              </a:spcBef>
            </a:pPr>
            <a:fld id="{EE5FA9FC-E6B3-4F53-8584-EF0C3EFA4008}" type="slidenum">
              <a:rPr b="1" lang="en-US" sz="900" spc="-1" strike="noStrike">
                <a:solidFill>
                  <a:srgbClr val="000000"/>
                </a:solidFill>
                <a:latin typeface="Arial"/>
                <a:ea typeface="ＭＳ Ｐゴシック"/>
              </a:rPr>
              <a:t>1</a:t>
            </a:fld>
            <a:endParaRPr b="0" lang="en-US" sz="900" spc="-1" strike="noStrike">
              <a:latin typeface="Arial"/>
            </a:endParaRPr>
          </a:p>
        </p:txBody>
      </p:sp>
      <p:pic>
        <p:nvPicPr>
          <p:cNvPr id="489" name="Picture 8" descr=""/>
          <p:cNvPicPr/>
          <p:nvPr/>
        </p:nvPicPr>
        <p:blipFill>
          <a:blip r:embed="rId3"/>
          <a:stretch/>
        </p:blipFill>
        <p:spPr>
          <a:xfrm>
            <a:off x="7667640" y="333360"/>
            <a:ext cx="1072800" cy="493200"/>
          </a:xfrm>
          <a:prstGeom prst="rect">
            <a:avLst/>
          </a:prstGeom>
          <a:ln w="9360">
            <a:noFill/>
          </a:ln>
        </p:spPr>
      </p:pic>
      <p:sp>
        <p:nvSpPr>
          <p:cNvPr id="490"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91"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45" name="Picture 1" descr=""/>
          <p:cNvPicPr/>
          <p:nvPr/>
        </p:nvPicPr>
        <p:blipFill>
          <a:blip r:embed="rId2"/>
          <a:stretch/>
        </p:blipFill>
        <p:spPr>
          <a:xfrm>
            <a:off x="0" y="0"/>
            <a:ext cx="9140400" cy="6854400"/>
          </a:xfrm>
          <a:prstGeom prst="rect">
            <a:avLst/>
          </a:prstGeom>
          <a:ln w="9360">
            <a:noFill/>
          </a:ln>
        </p:spPr>
      </p:pic>
      <p:sp>
        <p:nvSpPr>
          <p:cNvPr id="46" name="CustomShape 1"/>
          <p:cNvSpPr/>
          <p:nvPr/>
        </p:nvSpPr>
        <p:spPr>
          <a:xfrm>
            <a:off x="6012000" y="6453360"/>
            <a:ext cx="2733120" cy="35676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47" name="CustomShape 2"/>
          <p:cNvSpPr/>
          <p:nvPr/>
        </p:nvSpPr>
        <p:spPr>
          <a:xfrm>
            <a:off x="250920" y="6453360"/>
            <a:ext cx="321840" cy="212400"/>
          </a:xfrm>
          <a:prstGeom prst="rect">
            <a:avLst/>
          </a:prstGeom>
          <a:noFill/>
          <a:ln>
            <a:noFill/>
          </a:ln>
        </p:spPr>
        <p:style>
          <a:lnRef idx="0"/>
          <a:fillRef idx="0"/>
          <a:effectRef idx="0"/>
          <a:fontRef idx="minor"/>
        </p:style>
        <p:txBody>
          <a:bodyPr lIns="0" rIns="0" tIns="0" bIns="0"/>
          <a:p>
            <a:pPr>
              <a:lnSpc>
                <a:spcPct val="100000"/>
              </a:lnSpc>
              <a:spcBef>
                <a:spcPts val="564"/>
              </a:spcBef>
            </a:pPr>
            <a:fld id="{E426D624-B19D-4F0A-90D3-3FA3EAA861A7}" type="slidenum">
              <a:rPr b="1" lang="en-US" sz="900" spc="-1" strike="noStrike">
                <a:solidFill>
                  <a:srgbClr val="000000"/>
                </a:solidFill>
                <a:latin typeface="Arial"/>
                <a:ea typeface="ＭＳ Ｐゴシック"/>
              </a:rPr>
              <a:t>1</a:t>
            </a:fld>
            <a:endParaRPr b="0" lang="en-US" sz="900" spc="-1" strike="noStrike">
              <a:latin typeface="Arial"/>
            </a:endParaRPr>
          </a:p>
        </p:txBody>
      </p:sp>
      <p:pic>
        <p:nvPicPr>
          <p:cNvPr id="48" name="Picture 8" descr=""/>
          <p:cNvPicPr/>
          <p:nvPr/>
        </p:nvPicPr>
        <p:blipFill>
          <a:blip r:embed="rId3"/>
          <a:stretch/>
        </p:blipFill>
        <p:spPr>
          <a:xfrm>
            <a:off x="7667640" y="333360"/>
            <a:ext cx="1072800" cy="493200"/>
          </a:xfrm>
          <a:prstGeom prst="rect">
            <a:avLst/>
          </a:prstGeom>
          <a:ln w="9360">
            <a:noFill/>
          </a:ln>
        </p:spPr>
      </p:pic>
      <p:sp>
        <p:nvSpPr>
          <p:cNvPr id="49"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87" name="Picture 1" descr=""/>
          <p:cNvPicPr/>
          <p:nvPr/>
        </p:nvPicPr>
        <p:blipFill>
          <a:blip r:embed="rId2"/>
          <a:stretch/>
        </p:blipFill>
        <p:spPr>
          <a:xfrm>
            <a:off x="0" y="0"/>
            <a:ext cx="9140400" cy="6854400"/>
          </a:xfrm>
          <a:prstGeom prst="rect">
            <a:avLst/>
          </a:prstGeom>
          <a:ln w="9360">
            <a:noFill/>
          </a:ln>
        </p:spPr>
      </p:pic>
      <p:sp>
        <p:nvSpPr>
          <p:cNvPr id="88" name="CustomShape 1"/>
          <p:cNvSpPr/>
          <p:nvPr/>
        </p:nvSpPr>
        <p:spPr>
          <a:xfrm>
            <a:off x="6012000" y="6453360"/>
            <a:ext cx="2733120" cy="35676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89" name="CustomShape 2"/>
          <p:cNvSpPr/>
          <p:nvPr/>
        </p:nvSpPr>
        <p:spPr>
          <a:xfrm>
            <a:off x="250920" y="6453360"/>
            <a:ext cx="321840" cy="212400"/>
          </a:xfrm>
          <a:prstGeom prst="rect">
            <a:avLst/>
          </a:prstGeom>
          <a:noFill/>
          <a:ln>
            <a:noFill/>
          </a:ln>
        </p:spPr>
        <p:style>
          <a:lnRef idx="0"/>
          <a:fillRef idx="0"/>
          <a:effectRef idx="0"/>
          <a:fontRef idx="minor"/>
        </p:style>
        <p:txBody>
          <a:bodyPr lIns="0" rIns="0" tIns="0" bIns="0"/>
          <a:p>
            <a:pPr>
              <a:lnSpc>
                <a:spcPct val="100000"/>
              </a:lnSpc>
              <a:spcBef>
                <a:spcPts val="564"/>
              </a:spcBef>
            </a:pPr>
            <a:fld id="{022E9E44-D882-45E0-AEE4-90E5E1565868}" type="slidenum">
              <a:rPr b="1" lang="en-US" sz="900" spc="-1" strike="noStrike">
                <a:solidFill>
                  <a:srgbClr val="000000"/>
                </a:solidFill>
                <a:latin typeface="Arial"/>
                <a:ea typeface="ＭＳ Ｐゴシック"/>
              </a:rPr>
              <a:t>1</a:t>
            </a:fld>
            <a:endParaRPr b="0" lang="en-US" sz="900" spc="-1" strike="noStrike">
              <a:latin typeface="Arial"/>
            </a:endParaRPr>
          </a:p>
        </p:txBody>
      </p:sp>
      <p:pic>
        <p:nvPicPr>
          <p:cNvPr id="90" name="Picture 8" descr=""/>
          <p:cNvPicPr/>
          <p:nvPr/>
        </p:nvPicPr>
        <p:blipFill>
          <a:blip r:embed="rId3"/>
          <a:stretch/>
        </p:blipFill>
        <p:spPr>
          <a:xfrm>
            <a:off x="7667640" y="333360"/>
            <a:ext cx="1072800" cy="493200"/>
          </a:xfrm>
          <a:prstGeom prst="rect">
            <a:avLst/>
          </a:prstGeom>
          <a:ln w="9360">
            <a:noFill/>
          </a:ln>
        </p:spPr>
      </p:pic>
      <p:sp>
        <p:nvSpPr>
          <p:cNvPr id="91"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92"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pic>
        <p:nvPicPr>
          <p:cNvPr id="129" name="Picture 1" descr=""/>
          <p:cNvPicPr/>
          <p:nvPr/>
        </p:nvPicPr>
        <p:blipFill>
          <a:blip r:embed="rId2"/>
          <a:stretch/>
        </p:blipFill>
        <p:spPr>
          <a:xfrm>
            <a:off x="0" y="0"/>
            <a:ext cx="9141480" cy="6855480"/>
          </a:xfrm>
          <a:prstGeom prst="rect">
            <a:avLst/>
          </a:prstGeom>
          <a:ln w="9360">
            <a:noFill/>
          </a:ln>
        </p:spPr>
      </p:pic>
      <p:sp>
        <p:nvSpPr>
          <p:cNvPr id="130" name="CustomShape 1"/>
          <p:cNvSpPr/>
          <p:nvPr/>
        </p:nvSpPr>
        <p:spPr>
          <a:xfrm>
            <a:off x="6012000" y="6453360"/>
            <a:ext cx="2734200" cy="357840"/>
          </a:xfrm>
          <a:prstGeom prst="rect">
            <a:avLst/>
          </a:prstGeom>
          <a:noFill/>
          <a:ln>
            <a:noFill/>
          </a:ln>
        </p:spPr>
        <p:style>
          <a:lnRef idx="0"/>
          <a:fillRef idx="0"/>
          <a:effectRef idx="0"/>
          <a:fontRef idx="minor"/>
        </p:style>
        <p:txBody>
          <a:bodyPr lIns="0" rIns="0" tIns="0" bIns="0"/>
          <a:p>
            <a:pPr algn="r">
              <a:lnSpc>
                <a:spcPct val="100000"/>
              </a:lnSpc>
              <a:spcBef>
                <a:spcPts val="564"/>
              </a:spcBef>
            </a:pPr>
            <a:r>
              <a:rPr b="0" lang="en-US" sz="900" spc="-1" strike="noStrike">
                <a:solidFill>
                  <a:srgbClr val="000000"/>
                </a:solidFill>
                <a:latin typeface="Arial"/>
                <a:ea typeface="ＭＳ Ｐゴシック"/>
              </a:rPr>
              <a:t>KIT-Fakultät für Informatik</a:t>
            </a:r>
            <a:endParaRPr b="0" lang="en-US" sz="900" spc="-1" strike="noStrike">
              <a:latin typeface="Arial"/>
            </a:endParaRPr>
          </a:p>
        </p:txBody>
      </p:sp>
      <p:sp>
        <p:nvSpPr>
          <p:cNvPr id="131" name="CustomShape 2"/>
          <p:cNvSpPr/>
          <p:nvPr/>
        </p:nvSpPr>
        <p:spPr>
          <a:xfrm>
            <a:off x="250920" y="6453360"/>
            <a:ext cx="322920" cy="213480"/>
          </a:xfrm>
          <a:prstGeom prst="rect">
            <a:avLst/>
          </a:prstGeom>
          <a:noFill/>
          <a:ln>
            <a:noFill/>
          </a:ln>
        </p:spPr>
        <p:style>
          <a:lnRef idx="0"/>
          <a:fillRef idx="0"/>
          <a:effectRef idx="0"/>
          <a:fontRef idx="minor"/>
        </p:style>
        <p:txBody>
          <a:bodyPr lIns="0" rIns="0" tIns="0" bIns="0"/>
          <a:p>
            <a:pPr>
              <a:lnSpc>
                <a:spcPct val="100000"/>
              </a:lnSpc>
              <a:spcBef>
                <a:spcPts val="564"/>
              </a:spcBef>
            </a:pPr>
            <a:fld id="{2C60A661-B32C-422A-A172-57AC2DF47E2B}" type="slidenum">
              <a:rPr b="1" lang="en-US" sz="900" spc="-1" strike="noStrike">
                <a:solidFill>
                  <a:srgbClr val="000000"/>
                </a:solidFill>
                <a:latin typeface="Arial"/>
                <a:ea typeface="ＭＳ Ｐゴシック"/>
              </a:rPr>
              <a:t>1</a:t>
            </a:fld>
            <a:endParaRPr b="0" lang="en-US" sz="900" spc="-1" strike="noStrike">
              <a:latin typeface="Arial"/>
            </a:endParaRPr>
          </a:p>
        </p:txBody>
      </p:sp>
      <p:pic>
        <p:nvPicPr>
          <p:cNvPr id="132" name="Picture 8" descr=""/>
          <p:cNvPicPr/>
          <p:nvPr/>
        </p:nvPicPr>
        <p:blipFill>
          <a:blip r:embed="rId3"/>
          <a:stretch/>
        </p:blipFill>
        <p:spPr>
          <a:xfrm>
            <a:off x="7667640" y="333360"/>
            <a:ext cx="1073880" cy="494280"/>
          </a:xfrm>
          <a:prstGeom prst="rect">
            <a:avLst/>
          </a:prstGeom>
          <a:ln w="9360">
            <a:noFill/>
          </a:ln>
        </p:spPr>
      </p:pic>
      <p:sp>
        <p:nvSpPr>
          <p:cNvPr id="133"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3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8880" cy="1144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72" name="PlaceHolder 2"/>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10"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48"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8880" cy="1144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86" name="PlaceHolder 2"/>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87" name="PlaceHolder 3"/>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2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6.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7.xml"/><Relationship Id="rId3" Type="http://schemas.openxmlformats.org/officeDocument/2006/relationships/notesSlide" Target="../notesSlides/notesSlide20.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22.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6.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6.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6.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4" name="CustomShape 1"/>
          <p:cNvSpPr/>
          <p:nvPr/>
        </p:nvSpPr>
        <p:spPr>
          <a:xfrm>
            <a:off x="297720" y="1737360"/>
            <a:ext cx="8386200" cy="1314000"/>
          </a:xfrm>
          <a:prstGeom prst="rect">
            <a:avLst/>
          </a:prstGeom>
          <a:noFill/>
          <a:ln>
            <a:noFill/>
          </a:ln>
        </p:spPr>
        <p:style>
          <a:lnRef idx="0"/>
          <a:fillRef idx="0"/>
          <a:effectRef idx="0"/>
          <a:fontRef idx="minor"/>
        </p:style>
        <p:txBody>
          <a:bodyPr lIns="90000" rIns="90000" tIns="45000" bIns="45000" anchor="b"/>
          <a:p>
            <a:pPr>
              <a:lnSpc>
                <a:spcPct val="100000"/>
              </a:lnSpc>
            </a:pPr>
            <a:r>
              <a:rPr b="0" lang="en-US" sz="4000" spc="-1" strike="noStrike">
                <a:solidFill>
                  <a:srgbClr val="000000"/>
                </a:solidFill>
                <a:latin typeface="Calibri Light"/>
                <a:ea typeface="ＭＳ Ｐゴシック"/>
              </a:rPr>
              <a:t>PSE design document</a:t>
            </a:r>
            <a:endParaRPr b="0" lang="en-US" sz="4000" spc="-1" strike="noStrike">
              <a:latin typeface="Arial"/>
            </a:endParaRPr>
          </a:p>
          <a:p>
            <a:pPr>
              <a:lnSpc>
                <a:spcPct val="100000"/>
              </a:lnSpc>
            </a:pPr>
            <a:endParaRPr b="0" lang="en-US" sz="4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0" name="" descr=""/>
          <p:cNvPicPr/>
          <p:nvPr/>
        </p:nvPicPr>
        <p:blipFill>
          <a:blip r:embed="rId1"/>
          <a:stretch/>
        </p:blipFill>
        <p:spPr>
          <a:xfrm>
            <a:off x="91800" y="273600"/>
            <a:ext cx="8872920" cy="640152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1" name="" descr=""/>
          <p:cNvPicPr/>
          <p:nvPr/>
        </p:nvPicPr>
        <p:blipFill>
          <a:blip r:embed="rId1"/>
          <a:stretch/>
        </p:blipFill>
        <p:spPr>
          <a:xfrm>
            <a:off x="91800" y="273600"/>
            <a:ext cx="8872920" cy="64015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sp>
        <p:nvSpPr>
          <p:cNvPr id="553" name="TextShape 2"/>
          <p:cNvSpPr txBox="1"/>
          <p:nvPr/>
        </p:nvSpPr>
        <p:spPr>
          <a:xfrm>
            <a:off x="457200" y="1604520"/>
            <a:ext cx="8229240" cy="3977280"/>
          </a:xfrm>
          <a:prstGeom prst="rect">
            <a:avLst/>
          </a:prstGeom>
          <a:noFill/>
          <a:ln>
            <a:noFill/>
          </a:ln>
        </p:spPr>
        <p:txBody>
          <a:bodyPr lIns="0" rIns="0" tIns="0" bIns="0">
            <a:normAutofit/>
          </a:bodyPr>
          <a:p>
            <a:endParaRPr b="0" lang="en-US" sz="3200" spc="-1" strike="noStrike">
              <a:latin typeface="Arial"/>
            </a:endParaRPr>
          </a:p>
        </p:txBody>
      </p:sp>
      <p:pic>
        <p:nvPicPr>
          <p:cNvPr id="554" name="" descr=""/>
          <p:cNvPicPr/>
          <p:nvPr/>
        </p:nvPicPr>
        <p:blipFill>
          <a:blip r:embed="rId1"/>
          <a:stretch/>
        </p:blipFill>
        <p:spPr>
          <a:xfrm>
            <a:off x="91440" y="205920"/>
            <a:ext cx="8915040" cy="628632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pic>
        <p:nvPicPr>
          <p:cNvPr id="556" name="" descr=""/>
          <p:cNvPicPr/>
          <p:nvPr/>
        </p:nvPicPr>
        <p:blipFill>
          <a:blip r:embed="rId1"/>
          <a:stretch/>
        </p:blipFill>
        <p:spPr>
          <a:xfrm>
            <a:off x="1866600" y="0"/>
            <a:ext cx="5174280" cy="68576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TextShape 1"/>
          <p:cNvSpPr txBox="1"/>
          <p:nvPr/>
        </p:nvSpPr>
        <p:spPr>
          <a:xfrm>
            <a:off x="457200" y="273600"/>
            <a:ext cx="8229240" cy="1144800"/>
          </a:xfrm>
          <a:prstGeom prst="rect">
            <a:avLst/>
          </a:prstGeom>
          <a:noFill/>
          <a:ln>
            <a:noFill/>
          </a:ln>
        </p:spPr>
        <p:txBody>
          <a:bodyPr lIns="0" rIns="0" tIns="0" bIns="0" anchor="ctr"/>
          <a:p>
            <a:pPr algn="ctr"/>
            <a:r>
              <a:rPr b="0" lang="en-US" sz="4400" spc="-1" strike="noStrike">
                <a:latin typeface="Arial"/>
              </a:rPr>
              <a:t>Front End</a:t>
            </a:r>
            <a:endParaRPr b="0" lang="en-US" sz="4400" spc="-1" strike="noStrike">
              <a:latin typeface="Arial"/>
            </a:endParaRPr>
          </a:p>
        </p:txBody>
      </p:sp>
      <p:pic>
        <p:nvPicPr>
          <p:cNvPr id="558" name="" descr=""/>
          <p:cNvPicPr/>
          <p:nvPr/>
        </p:nvPicPr>
        <p:blipFill>
          <a:blip r:embed="rId1"/>
          <a:stretch/>
        </p:blipFill>
        <p:spPr>
          <a:xfrm>
            <a:off x="726120" y="2194560"/>
            <a:ext cx="6771960" cy="295236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457200" y="273600"/>
            <a:ext cx="8229240" cy="5307840"/>
          </a:xfrm>
          <a:prstGeom prst="rect">
            <a:avLst/>
          </a:prstGeom>
          <a:noFill/>
          <a:ln>
            <a:noFill/>
          </a:ln>
        </p:spPr>
        <p:txBody>
          <a:bodyPr lIns="0" rIns="0" tIns="0" bIns="0" anchor="ctr"/>
          <a:p>
            <a:pPr algn="ctr"/>
            <a:r>
              <a:rPr b="1" lang="en-US" sz="4400" spc="-1" strike="noStrike">
                <a:latin typeface="Arial"/>
              </a:rPr>
              <a:t>Back-end</a:t>
            </a:r>
            <a:endParaRPr b="0" lang="en-US" sz="44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TextShape 1"/>
          <p:cNvSpPr txBox="1"/>
          <p:nvPr/>
        </p:nvSpPr>
        <p:spPr>
          <a:xfrm>
            <a:off x="457200" y="273600"/>
            <a:ext cx="8229240" cy="1144800"/>
          </a:xfrm>
          <a:prstGeom prst="rect">
            <a:avLst/>
          </a:prstGeom>
          <a:noFill/>
          <a:ln>
            <a:noFill/>
          </a:ln>
        </p:spPr>
        <p:txBody>
          <a:bodyPr lIns="0" rIns="0" tIns="0" bIns="0" anchor="ctr"/>
          <a:p>
            <a:pPr algn="ctr"/>
            <a:r>
              <a:rPr b="0" lang="en-US" sz="4400" spc="-1" strike="noStrike">
                <a:latin typeface="Arial"/>
              </a:rPr>
              <a:t> </a:t>
            </a:r>
            <a:endParaRPr b="0" lang="en-US" sz="4400" spc="-1" strike="noStrike">
              <a:latin typeface="Arial"/>
            </a:endParaRPr>
          </a:p>
        </p:txBody>
      </p:sp>
      <p:sp>
        <p:nvSpPr>
          <p:cNvPr id="561" name="TextShape 2"/>
          <p:cNvSpPr txBox="1"/>
          <p:nvPr/>
        </p:nvSpPr>
        <p:spPr>
          <a:xfrm>
            <a:off x="457200" y="1604520"/>
            <a:ext cx="8229240" cy="3977280"/>
          </a:xfrm>
          <a:prstGeom prst="rect">
            <a:avLst/>
          </a:prstGeom>
          <a:noFill/>
          <a:ln>
            <a:noFill/>
          </a:ln>
        </p:spPr>
        <p:txBody>
          <a:bodyPr lIns="0" rIns="0" tIns="0" bIns="0">
            <a:normAutofit/>
          </a:bodyPr>
          <a:p>
            <a:endParaRPr b="0" lang="en-US" sz="3200" spc="-1" strike="noStrike">
              <a:latin typeface="Arial"/>
            </a:endParaRPr>
          </a:p>
        </p:txBody>
      </p:sp>
      <p:pic>
        <p:nvPicPr>
          <p:cNvPr id="562" name="" descr=""/>
          <p:cNvPicPr/>
          <p:nvPr/>
        </p:nvPicPr>
        <p:blipFill>
          <a:blip r:embed="rId1"/>
          <a:stretch/>
        </p:blipFill>
        <p:spPr>
          <a:xfrm>
            <a:off x="-731520" y="20520"/>
            <a:ext cx="10424160" cy="656316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TextShape 1"/>
          <p:cNvSpPr txBox="1"/>
          <p:nvPr/>
        </p:nvSpPr>
        <p:spPr>
          <a:xfrm>
            <a:off x="457200" y="273600"/>
            <a:ext cx="8229240" cy="1144800"/>
          </a:xfrm>
          <a:prstGeom prst="rect">
            <a:avLst/>
          </a:prstGeom>
          <a:noFill/>
          <a:ln>
            <a:noFill/>
          </a:ln>
        </p:spPr>
        <p:txBody>
          <a:bodyPr lIns="0" rIns="0" tIns="0" bIns="0" anchor="ctr"/>
          <a:p>
            <a:pPr algn="ctr"/>
            <a:r>
              <a:rPr b="0" lang="en-US" sz="4400" spc="-1" strike="noStrike">
                <a:latin typeface="Arial"/>
              </a:rPr>
              <a:t> </a:t>
            </a:r>
            <a:endParaRPr b="0" lang="en-US" sz="4400" spc="-1" strike="noStrike">
              <a:latin typeface="Arial"/>
            </a:endParaRPr>
          </a:p>
        </p:txBody>
      </p:sp>
      <p:sp>
        <p:nvSpPr>
          <p:cNvPr id="564" name="TextShape 2"/>
          <p:cNvSpPr txBox="1"/>
          <p:nvPr/>
        </p:nvSpPr>
        <p:spPr>
          <a:xfrm>
            <a:off x="457200" y="1604520"/>
            <a:ext cx="8229240" cy="3977280"/>
          </a:xfrm>
          <a:prstGeom prst="rect">
            <a:avLst/>
          </a:prstGeom>
          <a:noFill/>
          <a:ln>
            <a:noFill/>
          </a:ln>
        </p:spPr>
        <p:txBody>
          <a:bodyPr lIns="0" rIns="0" tIns="0" bIns="0">
            <a:normAutofit/>
          </a:bodyPr>
          <a:p>
            <a:endParaRPr b="0" lang="en-US" sz="3200" spc="-1" strike="noStrike">
              <a:latin typeface="Arial"/>
            </a:endParaRPr>
          </a:p>
        </p:txBody>
      </p:sp>
      <p:pic>
        <p:nvPicPr>
          <p:cNvPr id="565" name="" descr=""/>
          <p:cNvPicPr/>
          <p:nvPr/>
        </p:nvPicPr>
        <p:blipFill>
          <a:blip r:embed="rId1"/>
          <a:stretch/>
        </p:blipFill>
        <p:spPr>
          <a:xfrm>
            <a:off x="360" y="327960"/>
            <a:ext cx="9143640" cy="579852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sp>
        <p:nvSpPr>
          <p:cNvPr id="567" name="TextShape 2"/>
          <p:cNvSpPr txBox="1"/>
          <p:nvPr/>
        </p:nvSpPr>
        <p:spPr>
          <a:xfrm>
            <a:off x="457200" y="1604520"/>
            <a:ext cx="8229240" cy="3977280"/>
          </a:xfrm>
          <a:prstGeom prst="rect">
            <a:avLst/>
          </a:prstGeom>
          <a:noFill/>
          <a:ln>
            <a:noFill/>
          </a:ln>
        </p:spPr>
        <p:txBody>
          <a:bodyPr lIns="0" rIns="0" tIns="0" bIns="0">
            <a:normAutofit/>
          </a:bodyPr>
          <a:p>
            <a:endParaRPr b="0" lang="en-US" sz="3200" spc="-1" strike="noStrike">
              <a:latin typeface="Arial"/>
            </a:endParaRPr>
          </a:p>
        </p:txBody>
      </p:sp>
      <p:pic>
        <p:nvPicPr>
          <p:cNvPr id="568" name="" descr=""/>
          <p:cNvPicPr/>
          <p:nvPr/>
        </p:nvPicPr>
        <p:blipFill>
          <a:blip r:embed="rId1"/>
          <a:stretch/>
        </p:blipFill>
        <p:spPr>
          <a:xfrm>
            <a:off x="457200" y="149040"/>
            <a:ext cx="8572320" cy="616032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sp>
        <p:nvSpPr>
          <p:cNvPr id="570" name="TextShape 2"/>
          <p:cNvSpPr txBox="1"/>
          <p:nvPr/>
        </p:nvSpPr>
        <p:spPr>
          <a:xfrm>
            <a:off x="457200" y="1604520"/>
            <a:ext cx="8229240" cy="3977280"/>
          </a:xfrm>
          <a:prstGeom prst="rect">
            <a:avLst/>
          </a:prstGeom>
          <a:noFill/>
          <a:ln>
            <a:noFill/>
          </a:ln>
        </p:spPr>
        <p:txBody>
          <a:bodyPr lIns="0" rIns="0" tIns="0" bIns="0">
            <a:normAutofit/>
          </a:bodyPr>
          <a:p>
            <a:endParaRPr b="0" lang="en-US" sz="3200" spc="-1" strike="noStrike">
              <a:latin typeface="Arial"/>
            </a:endParaRPr>
          </a:p>
        </p:txBody>
      </p:sp>
      <p:pic>
        <p:nvPicPr>
          <p:cNvPr id="571" name="" descr=""/>
          <p:cNvPicPr/>
          <p:nvPr/>
        </p:nvPicPr>
        <p:blipFill>
          <a:blip r:embed="rId1"/>
          <a:stretch/>
        </p:blipFill>
        <p:spPr>
          <a:xfrm>
            <a:off x="731880" y="0"/>
            <a:ext cx="6857640" cy="685764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extShape 1"/>
          <p:cNvSpPr txBox="1"/>
          <p:nvPr/>
        </p:nvSpPr>
        <p:spPr>
          <a:xfrm>
            <a:off x="457200" y="273600"/>
            <a:ext cx="8229240" cy="5307840"/>
          </a:xfrm>
          <a:prstGeom prst="rect">
            <a:avLst/>
          </a:prstGeom>
          <a:noFill/>
          <a:ln>
            <a:noFill/>
          </a:ln>
        </p:spPr>
        <p:txBody>
          <a:bodyPr lIns="0" rIns="0" tIns="0" bIns="0" anchor="ctr"/>
          <a:p>
            <a:pPr algn="ctr"/>
            <a:r>
              <a:rPr b="1" lang="en-US" sz="4400" spc="-1" strike="noStrike">
                <a:latin typeface="Arial"/>
              </a:rPr>
              <a:t>Front-End</a:t>
            </a:r>
            <a:endParaRPr b="0" lang="en-US" sz="4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sp>
        <p:nvSpPr>
          <p:cNvPr id="573" name="TextShape 2"/>
          <p:cNvSpPr txBox="1"/>
          <p:nvPr/>
        </p:nvSpPr>
        <p:spPr>
          <a:xfrm>
            <a:off x="457200" y="1604520"/>
            <a:ext cx="8229240" cy="3977280"/>
          </a:xfrm>
          <a:prstGeom prst="rect">
            <a:avLst/>
          </a:prstGeom>
          <a:noFill/>
          <a:ln>
            <a:noFill/>
          </a:ln>
        </p:spPr>
        <p:txBody>
          <a:bodyPr lIns="0" rIns="0" tIns="0" bIns="0">
            <a:normAutofit/>
          </a:bodyPr>
          <a:p>
            <a:endParaRPr b="0" lang="en-US" sz="3200" spc="-1" strike="noStrike">
              <a:latin typeface="Arial"/>
            </a:endParaRPr>
          </a:p>
        </p:txBody>
      </p:sp>
      <p:pic>
        <p:nvPicPr>
          <p:cNvPr id="574" name="" descr=""/>
          <p:cNvPicPr/>
          <p:nvPr/>
        </p:nvPicPr>
        <p:blipFill>
          <a:blip r:embed="rId1"/>
          <a:stretch/>
        </p:blipFill>
        <p:spPr>
          <a:xfrm>
            <a:off x="767520" y="0"/>
            <a:ext cx="8010720" cy="685764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6" name="" descr=""/>
          <p:cNvPicPr/>
          <p:nvPr/>
        </p:nvPicPr>
        <p:blipFill>
          <a:blip r:embed="rId1"/>
          <a:stretch/>
        </p:blipFill>
        <p:spPr>
          <a:xfrm>
            <a:off x="365760" y="170640"/>
            <a:ext cx="8503920" cy="604728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sp>
        <p:nvSpPr>
          <p:cNvPr id="538" name="TextShape 2"/>
          <p:cNvSpPr txBox="1"/>
          <p:nvPr/>
        </p:nvSpPr>
        <p:spPr>
          <a:xfrm>
            <a:off x="457200" y="1604520"/>
            <a:ext cx="8229240" cy="3977280"/>
          </a:xfrm>
          <a:prstGeom prst="rect">
            <a:avLst/>
          </a:prstGeom>
          <a:noFill/>
          <a:ln>
            <a:noFill/>
          </a:ln>
        </p:spPr>
        <p:txBody>
          <a:bodyPr lIns="0" rIns="0" tIns="0" bIns="0">
            <a:normAutofit/>
          </a:bodyPr>
          <a:p>
            <a:endParaRPr b="0" lang="en-US" sz="3200" spc="-1" strike="noStrike">
              <a:latin typeface="Arial"/>
            </a:endParaRPr>
          </a:p>
        </p:txBody>
      </p:sp>
      <p:pic>
        <p:nvPicPr>
          <p:cNvPr id="539" name="" descr=""/>
          <p:cNvPicPr/>
          <p:nvPr/>
        </p:nvPicPr>
        <p:blipFill>
          <a:blip r:embed="rId1"/>
          <a:stretch/>
        </p:blipFill>
        <p:spPr>
          <a:xfrm>
            <a:off x="189000" y="263160"/>
            <a:ext cx="8772120" cy="577188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457200" y="273600"/>
            <a:ext cx="8229240" cy="1144800"/>
          </a:xfrm>
          <a:prstGeom prst="rect">
            <a:avLst/>
          </a:prstGeom>
          <a:noFill/>
          <a:ln>
            <a:noFill/>
          </a:ln>
        </p:spPr>
        <p:txBody>
          <a:bodyPr lIns="0" rIns="0" tIns="0" bIns="0" anchor="ctr"/>
          <a:p>
            <a:pPr algn="ctr"/>
            <a:r>
              <a:rPr b="0" lang="en-US" sz="4400" spc="-1" strike="noStrike">
                <a:latin typeface="Arial"/>
              </a:rPr>
              <a:t>Front End</a:t>
            </a:r>
            <a:endParaRPr b="0" lang="en-US" sz="4400" spc="-1" strike="noStrike">
              <a:latin typeface="Arial"/>
            </a:endParaRPr>
          </a:p>
        </p:txBody>
      </p:sp>
      <p:pic>
        <p:nvPicPr>
          <p:cNvPr id="541" name="" descr=""/>
          <p:cNvPicPr/>
          <p:nvPr/>
        </p:nvPicPr>
        <p:blipFill>
          <a:blip r:embed="rId1"/>
          <a:stretch/>
        </p:blipFill>
        <p:spPr>
          <a:xfrm>
            <a:off x="726120" y="2194560"/>
            <a:ext cx="6771960" cy="29523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sp>
        <p:nvSpPr>
          <p:cNvPr id="543" name="TextShape 2"/>
          <p:cNvSpPr txBox="1"/>
          <p:nvPr/>
        </p:nvSpPr>
        <p:spPr>
          <a:xfrm>
            <a:off x="457200" y="1604520"/>
            <a:ext cx="8229240" cy="3977280"/>
          </a:xfrm>
          <a:prstGeom prst="rect">
            <a:avLst/>
          </a:prstGeom>
          <a:noFill/>
          <a:ln>
            <a:noFill/>
          </a:ln>
        </p:spPr>
        <p:txBody>
          <a:bodyPr lIns="0" rIns="0" tIns="0" bIns="0">
            <a:normAutofit/>
          </a:bodyPr>
          <a:p>
            <a:endParaRPr b="0" lang="en-US" sz="3200" spc="-1" strike="noStrike">
              <a:latin typeface="Arial"/>
            </a:endParaRPr>
          </a:p>
        </p:txBody>
      </p:sp>
      <p:pic>
        <p:nvPicPr>
          <p:cNvPr id="544" name="" descr=""/>
          <p:cNvPicPr/>
          <p:nvPr/>
        </p:nvPicPr>
        <p:blipFill>
          <a:blip r:embed="rId1"/>
          <a:stretch/>
        </p:blipFill>
        <p:spPr>
          <a:xfrm>
            <a:off x="151560" y="1947600"/>
            <a:ext cx="8960760" cy="361476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pic>
        <p:nvPicPr>
          <p:cNvPr id="546" name="" descr=""/>
          <p:cNvPicPr/>
          <p:nvPr/>
        </p:nvPicPr>
        <p:blipFill>
          <a:blip r:embed="rId1"/>
          <a:stretch/>
        </p:blipFill>
        <p:spPr>
          <a:xfrm>
            <a:off x="91440" y="273600"/>
            <a:ext cx="8872920" cy="64015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7" name="" descr=""/>
          <p:cNvPicPr/>
          <p:nvPr/>
        </p:nvPicPr>
        <p:blipFill>
          <a:blip r:embed="rId1"/>
          <a:stretch/>
        </p:blipFill>
        <p:spPr>
          <a:xfrm>
            <a:off x="91800" y="273600"/>
            <a:ext cx="8872920" cy="640152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pic>
        <p:nvPicPr>
          <p:cNvPr id="549" name="" descr=""/>
          <p:cNvPicPr/>
          <p:nvPr/>
        </p:nvPicPr>
        <p:blipFill>
          <a:blip r:embed="rId1"/>
          <a:stretch/>
        </p:blipFill>
        <p:spPr>
          <a:xfrm>
            <a:off x="365760" y="182880"/>
            <a:ext cx="8503920" cy="608832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2007-09-10T08:37:03Z</dcterms:created>
  <dc:creator> </dc:creator>
  <dc:description/>
  <dc:language>en-US</dc:language>
  <cp:lastModifiedBy/>
  <cp:lastPrinted>2018-01-16T12:29:58Z</cp:lastPrinted>
  <dcterms:modified xsi:type="dcterms:W3CDTF">2019-01-20T18:39:56Z</dcterms:modified>
  <cp:revision>1565</cp:revision>
  <dc:subject/>
  <dc:title>Folie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Bildschirmpräsentation (4:3)</vt:lpwstr>
  </property>
  <property fmtid="{D5CDD505-2E9C-101B-9397-08002B2CF9AE}" pid="9" name="ScaleCrop">
    <vt:bool>0</vt:bool>
  </property>
  <property fmtid="{D5CDD505-2E9C-101B-9397-08002B2CF9AE}" pid="10" name="ShareDoc">
    <vt:bool>0</vt:bool>
  </property>
  <property fmtid="{D5CDD505-2E9C-101B-9397-08002B2CF9AE}" pid="11" name="Slides">
    <vt:i4>55</vt:i4>
  </property>
</Properties>
</file>